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4" r:id="rId5"/>
    <p:sldId id="260" r:id="rId6"/>
    <p:sldId id="261" r:id="rId7"/>
    <p:sldId id="262" r:id="rId8"/>
    <p:sldId id="264" r:id="rId9"/>
    <p:sldId id="280" r:id="rId10"/>
    <p:sldId id="263" r:id="rId11"/>
    <p:sldId id="265" r:id="rId12"/>
    <p:sldId id="266" r:id="rId13"/>
    <p:sldId id="268" r:id="rId14"/>
    <p:sldId id="267" r:id="rId15"/>
    <p:sldId id="269" r:id="rId16"/>
    <p:sldId id="259" r:id="rId17"/>
    <p:sldId id="273" r:id="rId18"/>
    <p:sldId id="275" r:id="rId19"/>
    <p:sldId id="277" r:id="rId20"/>
    <p:sldId id="274" r:id="rId21"/>
    <p:sldId id="279" r:id="rId22"/>
    <p:sldId id="278" r:id="rId23"/>
    <p:sldId id="276" r:id="rId24"/>
    <p:sldId id="270" r:id="rId25"/>
    <p:sldId id="272" r:id="rId26"/>
    <p:sldId id="283" r:id="rId27"/>
    <p:sldId id="281" r:id="rId28"/>
    <p:sldId id="282" r:id="rId29"/>
    <p:sldId id="271"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4660"/>
  </p:normalViewPr>
  <p:slideViewPr>
    <p:cSldViewPr snapToGrid="0">
      <p:cViewPr varScale="1">
        <p:scale>
          <a:sx n="103" d="100"/>
          <a:sy n="103" d="100"/>
        </p:scale>
        <p:origin x="144"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5D966-FDAF-4D44-852A-9084043371A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AU"/>
        </a:p>
      </dgm:t>
    </dgm:pt>
    <dgm:pt modelId="{B1486B6E-E26A-4521-8416-E31B80F86A70}">
      <dgm:prSet phldrT="[Text]"/>
      <dgm:spPr>
        <a:solidFill>
          <a:srgbClr val="FF0000"/>
        </a:solidFill>
      </dgm:spPr>
      <dgm:t>
        <a:bodyPr/>
        <a:lstStyle/>
        <a:p>
          <a:r>
            <a:rPr lang="en-AU" dirty="0">
              <a:solidFill>
                <a:schemeClr val="tx1"/>
              </a:solidFill>
            </a:rPr>
            <a:t>Victim</a:t>
          </a:r>
        </a:p>
      </dgm:t>
    </dgm:pt>
    <dgm:pt modelId="{C6F73554-C0BE-4348-AB5E-363A386266F3}" type="parTrans" cxnId="{4F992E34-CDC5-45AA-99F7-72F343DB2024}">
      <dgm:prSet/>
      <dgm:spPr/>
      <dgm:t>
        <a:bodyPr/>
        <a:lstStyle/>
        <a:p>
          <a:endParaRPr lang="en-AU"/>
        </a:p>
      </dgm:t>
    </dgm:pt>
    <dgm:pt modelId="{3FC38467-8419-45AE-8FCE-026DB45B975A}" type="sibTrans" cxnId="{4F992E34-CDC5-45AA-99F7-72F343DB2024}">
      <dgm:prSet/>
      <dgm:spPr>
        <a:solidFill>
          <a:srgbClr val="00B0F0"/>
        </a:solidFill>
      </dgm:spPr>
      <dgm:t>
        <a:bodyPr/>
        <a:lstStyle/>
        <a:p>
          <a:endParaRPr lang="en-AU"/>
        </a:p>
      </dgm:t>
    </dgm:pt>
    <dgm:pt modelId="{B1C1E4AF-C154-4393-81BD-4E23FC906A77}">
      <dgm:prSet phldrT="[Text]"/>
      <dgm:spPr>
        <a:solidFill>
          <a:srgbClr val="00B050"/>
        </a:solidFill>
      </dgm:spPr>
      <dgm:t>
        <a:bodyPr/>
        <a:lstStyle/>
        <a:p>
          <a:r>
            <a:rPr lang="en-AU" dirty="0">
              <a:solidFill>
                <a:srgbClr val="7030A0"/>
              </a:solidFill>
            </a:rPr>
            <a:t>Bystander</a:t>
          </a:r>
        </a:p>
      </dgm:t>
    </dgm:pt>
    <dgm:pt modelId="{C0B14D4D-EC66-4A9A-AF9C-4085EDD646F1}" type="parTrans" cxnId="{EF1B9641-22DD-47BA-B881-176822FB9FA1}">
      <dgm:prSet/>
      <dgm:spPr/>
      <dgm:t>
        <a:bodyPr/>
        <a:lstStyle/>
        <a:p>
          <a:endParaRPr lang="en-AU"/>
        </a:p>
      </dgm:t>
    </dgm:pt>
    <dgm:pt modelId="{14346C8F-7559-4DB6-8366-EBCC7B498F24}" type="sibTrans" cxnId="{EF1B9641-22DD-47BA-B881-176822FB9FA1}">
      <dgm:prSet/>
      <dgm:spPr>
        <a:solidFill>
          <a:srgbClr val="00B0F0"/>
        </a:solidFill>
      </dgm:spPr>
      <dgm:t>
        <a:bodyPr/>
        <a:lstStyle/>
        <a:p>
          <a:endParaRPr lang="en-AU"/>
        </a:p>
      </dgm:t>
    </dgm:pt>
    <dgm:pt modelId="{CD3860FE-033E-49AF-9B39-12D0A401E641}">
      <dgm:prSet phldrT="[Text]"/>
      <dgm:spPr>
        <a:solidFill>
          <a:schemeClr val="tx2">
            <a:lumMod val="50000"/>
          </a:schemeClr>
        </a:solidFill>
      </dgm:spPr>
      <dgm:t>
        <a:bodyPr/>
        <a:lstStyle/>
        <a:p>
          <a:r>
            <a:rPr lang="en-AU" dirty="0">
              <a:solidFill>
                <a:schemeClr val="bg1"/>
              </a:solidFill>
            </a:rPr>
            <a:t>Perpetrator</a:t>
          </a:r>
        </a:p>
      </dgm:t>
    </dgm:pt>
    <dgm:pt modelId="{72792AE9-0D90-4A60-8E4B-36D883E65437}" type="parTrans" cxnId="{C6E64D05-94E5-48FF-931B-FD49E3A9ECA6}">
      <dgm:prSet/>
      <dgm:spPr/>
      <dgm:t>
        <a:bodyPr/>
        <a:lstStyle/>
        <a:p>
          <a:endParaRPr lang="en-AU"/>
        </a:p>
      </dgm:t>
    </dgm:pt>
    <dgm:pt modelId="{39263593-9F3F-423A-AB9C-6758C3AFDC71}" type="sibTrans" cxnId="{C6E64D05-94E5-48FF-931B-FD49E3A9ECA6}">
      <dgm:prSet/>
      <dgm:spPr>
        <a:solidFill>
          <a:srgbClr val="00B0F0"/>
        </a:solidFill>
      </dgm:spPr>
      <dgm:t>
        <a:bodyPr/>
        <a:lstStyle/>
        <a:p>
          <a:endParaRPr lang="en-AU"/>
        </a:p>
      </dgm:t>
    </dgm:pt>
    <dgm:pt modelId="{F32E1EA1-041E-4A79-A57F-8A29C30B14DC}" type="pres">
      <dgm:prSet presAssocID="{C195D966-FDAF-4D44-852A-9084043371AE}" presName="Name0" presStyleCnt="0">
        <dgm:presLayoutVars>
          <dgm:dir/>
          <dgm:resizeHandles val="exact"/>
        </dgm:presLayoutVars>
      </dgm:prSet>
      <dgm:spPr/>
    </dgm:pt>
    <dgm:pt modelId="{B2763DD8-2F9D-4D82-9A12-E00027769CCF}" type="pres">
      <dgm:prSet presAssocID="{B1486B6E-E26A-4521-8416-E31B80F86A70}" presName="node" presStyleLbl="node1" presStyleIdx="0" presStyleCnt="3">
        <dgm:presLayoutVars>
          <dgm:bulletEnabled val="1"/>
        </dgm:presLayoutVars>
      </dgm:prSet>
      <dgm:spPr/>
    </dgm:pt>
    <dgm:pt modelId="{03DCD047-7C04-4A42-8BC2-82F80376AF8B}" type="pres">
      <dgm:prSet presAssocID="{3FC38467-8419-45AE-8FCE-026DB45B975A}" presName="sibTrans" presStyleLbl="sibTrans2D1" presStyleIdx="0" presStyleCnt="3"/>
      <dgm:spPr/>
    </dgm:pt>
    <dgm:pt modelId="{08EC3327-71C1-4D99-B0F9-C41F3B2CAA1F}" type="pres">
      <dgm:prSet presAssocID="{3FC38467-8419-45AE-8FCE-026DB45B975A}" presName="connectorText" presStyleLbl="sibTrans2D1" presStyleIdx="0" presStyleCnt="3"/>
      <dgm:spPr/>
    </dgm:pt>
    <dgm:pt modelId="{C23FB1D4-0EC4-4096-BABE-6E622BDAA749}" type="pres">
      <dgm:prSet presAssocID="{B1C1E4AF-C154-4393-81BD-4E23FC906A77}" presName="node" presStyleLbl="node1" presStyleIdx="1" presStyleCnt="3">
        <dgm:presLayoutVars>
          <dgm:bulletEnabled val="1"/>
        </dgm:presLayoutVars>
      </dgm:prSet>
      <dgm:spPr/>
    </dgm:pt>
    <dgm:pt modelId="{FFBD356C-B807-490D-AD92-3D49B3FBB0DF}" type="pres">
      <dgm:prSet presAssocID="{14346C8F-7559-4DB6-8366-EBCC7B498F24}" presName="sibTrans" presStyleLbl="sibTrans2D1" presStyleIdx="1" presStyleCnt="3"/>
      <dgm:spPr/>
    </dgm:pt>
    <dgm:pt modelId="{ADCEAE76-CB40-4138-9346-A9026797A812}" type="pres">
      <dgm:prSet presAssocID="{14346C8F-7559-4DB6-8366-EBCC7B498F24}" presName="connectorText" presStyleLbl="sibTrans2D1" presStyleIdx="1" presStyleCnt="3"/>
      <dgm:spPr/>
    </dgm:pt>
    <dgm:pt modelId="{C0227A45-54F3-42CE-94DA-806D94A7B2AF}" type="pres">
      <dgm:prSet presAssocID="{CD3860FE-033E-49AF-9B39-12D0A401E641}" presName="node" presStyleLbl="node1" presStyleIdx="2" presStyleCnt="3">
        <dgm:presLayoutVars>
          <dgm:bulletEnabled val="1"/>
        </dgm:presLayoutVars>
      </dgm:prSet>
      <dgm:spPr/>
    </dgm:pt>
    <dgm:pt modelId="{3A6E3BC0-C2D7-4A34-95DE-C7FD29D850C2}" type="pres">
      <dgm:prSet presAssocID="{39263593-9F3F-423A-AB9C-6758C3AFDC71}" presName="sibTrans" presStyleLbl="sibTrans2D1" presStyleIdx="2" presStyleCnt="3"/>
      <dgm:spPr/>
    </dgm:pt>
    <dgm:pt modelId="{AA4CCE6A-32EE-409B-BD5A-57B251AD15E5}" type="pres">
      <dgm:prSet presAssocID="{39263593-9F3F-423A-AB9C-6758C3AFDC71}" presName="connectorText" presStyleLbl="sibTrans2D1" presStyleIdx="2" presStyleCnt="3"/>
      <dgm:spPr/>
    </dgm:pt>
  </dgm:ptLst>
  <dgm:cxnLst>
    <dgm:cxn modelId="{C6E64D05-94E5-48FF-931B-FD49E3A9ECA6}" srcId="{C195D966-FDAF-4D44-852A-9084043371AE}" destId="{CD3860FE-033E-49AF-9B39-12D0A401E641}" srcOrd="2" destOrd="0" parTransId="{72792AE9-0D90-4A60-8E4B-36D883E65437}" sibTransId="{39263593-9F3F-423A-AB9C-6758C3AFDC71}"/>
    <dgm:cxn modelId="{4121E718-EE66-47E7-951C-B730C214CA56}" type="presOf" srcId="{14346C8F-7559-4DB6-8366-EBCC7B498F24}" destId="{FFBD356C-B807-490D-AD92-3D49B3FBB0DF}" srcOrd="0" destOrd="0" presId="urn:microsoft.com/office/officeart/2005/8/layout/cycle7"/>
    <dgm:cxn modelId="{FE16B523-77F5-4600-9A3C-68235AA60D9D}" type="presOf" srcId="{B1486B6E-E26A-4521-8416-E31B80F86A70}" destId="{B2763DD8-2F9D-4D82-9A12-E00027769CCF}" srcOrd="0" destOrd="0" presId="urn:microsoft.com/office/officeart/2005/8/layout/cycle7"/>
    <dgm:cxn modelId="{4F992E34-CDC5-45AA-99F7-72F343DB2024}" srcId="{C195D966-FDAF-4D44-852A-9084043371AE}" destId="{B1486B6E-E26A-4521-8416-E31B80F86A70}" srcOrd="0" destOrd="0" parTransId="{C6F73554-C0BE-4348-AB5E-363A386266F3}" sibTransId="{3FC38467-8419-45AE-8FCE-026DB45B975A}"/>
    <dgm:cxn modelId="{EF1B9641-22DD-47BA-B881-176822FB9FA1}" srcId="{C195D966-FDAF-4D44-852A-9084043371AE}" destId="{B1C1E4AF-C154-4393-81BD-4E23FC906A77}" srcOrd="1" destOrd="0" parTransId="{C0B14D4D-EC66-4A9A-AF9C-4085EDD646F1}" sibTransId="{14346C8F-7559-4DB6-8366-EBCC7B498F24}"/>
    <dgm:cxn modelId="{2E0EB768-7A49-4EC6-947F-AD655C68DF09}" type="presOf" srcId="{39263593-9F3F-423A-AB9C-6758C3AFDC71}" destId="{AA4CCE6A-32EE-409B-BD5A-57B251AD15E5}" srcOrd="1" destOrd="0" presId="urn:microsoft.com/office/officeart/2005/8/layout/cycle7"/>
    <dgm:cxn modelId="{6C46F750-823B-48AD-A873-8CD272489EFC}" type="presOf" srcId="{CD3860FE-033E-49AF-9B39-12D0A401E641}" destId="{C0227A45-54F3-42CE-94DA-806D94A7B2AF}" srcOrd="0" destOrd="0" presId="urn:microsoft.com/office/officeart/2005/8/layout/cycle7"/>
    <dgm:cxn modelId="{04156697-9988-48DD-8BF5-7B3552FBF103}" type="presOf" srcId="{B1C1E4AF-C154-4393-81BD-4E23FC906A77}" destId="{C23FB1D4-0EC4-4096-BABE-6E622BDAA749}" srcOrd="0" destOrd="0" presId="urn:microsoft.com/office/officeart/2005/8/layout/cycle7"/>
    <dgm:cxn modelId="{EE1921AD-1892-4776-A7A7-91753B5792FE}" type="presOf" srcId="{14346C8F-7559-4DB6-8366-EBCC7B498F24}" destId="{ADCEAE76-CB40-4138-9346-A9026797A812}" srcOrd="1" destOrd="0" presId="urn:microsoft.com/office/officeart/2005/8/layout/cycle7"/>
    <dgm:cxn modelId="{C23C3FB9-39C4-4C59-9A46-A02CD9526E3A}" type="presOf" srcId="{39263593-9F3F-423A-AB9C-6758C3AFDC71}" destId="{3A6E3BC0-C2D7-4A34-95DE-C7FD29D850C2}" srcOrd="0" destOrd="0" presId="urn:microsoft.com/office/officeart/2005/8/layout/cycle7"/>
    <dgm:cxn modelId="{A885FCCF-B930-48CD-9896-592BD8B656B7}" type="presOf" srcId="{3FC38467-8419-45AE-8FCE-026DB45B975A}" destId="{03DCD047-7C04-4A42-8BC2-82F80376AF8B}" srcOrd="0" destOrd="0" presId="urn:microsoft.com/office/officeart/2005/8/layout/cycle7"/>
    <dgm:cxn modelId="{75ABCDD5-49F5-4AD8-BC72-9EBE8A851BE4}" type="presOf" srcId="{C195D966-FDAF-4D44-852A-9084043371AE}" destId="{F32E1EA1-041E-4A79-A57F-8A29C30B14DC}" srcOrd="0" destOrd="0" presId="urn:microsoft.com/office/officeart/2005/8/layout/cycle7"/>
    <dgm:cxn modelId="{6777B7F9-3569-45ED-9FC3-DE1DD63814D8}" type="presOf" srcId="{3FC38467-8419-45AE-8FCE-026DB45B975A}" destId="{08EC3327-71C1-4D99-B0F9-C41F3B2CAA1F}" srcOrd="1" destOrd="0" presId="urn:microsoft.com/office/officeart/2005/8/layout/cycle7"/>
    <dgm:cxn modelId="{BB9D3D32-1954-4F1D-B1ED-89556BF9FD56}" type="presParOf" srcId="{F32E1EA1-041E-4A79-A57F-8A29C30B14DC}" destId="{B2763DD8-2F9D-4D82-9A12-E00027769CCF}" srcOrd="0" destOrd="0" presId="urn:microsoft.com/office/officeart/2005/8/layout/cycle7"/>
    <dgm:cxn modelId="{7A11B20C-87A2-466E-8F49-F66B7CCBCA8A}" type="presParOf" srcId="{F32E1EA1-041E-4A79-A57F-8A29C30B14DC}" destId="{03DCD047-7C04-4A42-8BC2-82F80376AF8B}" srcOrd="1" destOrd="0" presId="urn:microsoft.com/office/officeart/2005/8/layout/cycle7"/>
    <dgm:cxn modelId="{668A3BA1-8FC3-429F-B1A2-C1A5D4699847}" type="presParOf" srcId="{03DCD047-7C04-4A42-8BC2-82F80376AF8B}" destId="{08EC3327-71C1-4D99-B0F9-C41F3B2CAA1F}" srcOrd="0" destOrd="0" presId="urn:microsoft.com/office/officeart/2005/8/layout/cycle7"/>
    <dgm:cxn modelId="{DC5DF495-D39D-42A4-99FD-45746060C3B3}" type="presParOf" srcId="{F32E1EA1-041E-4A79-A57F-8A29C30B14DC}" destId="{C23FB1D4-0EC4-4096-BABE-6E622BDAA749}" srcOrd="2" destOrd="0" presId="urn:microsoft.com/office/officeart/2005/8/layout/cycle7"/>
    <dgm:cxn modelId="{DF5DEE84-3BFC-4453-971A-17AAB91A5BB9}" type="presParOf" srcId="{F32E1EA1-041E-4A79-A57F-8A29C30B14DC}" destId="{FFBD356C-B807-490D-AD92-3D49B3FBB0DF}" srcOrd="3" destOrd="0" presId="urn:microsoft.com/office/officeart/2005/8/layout/cycle7"/>
    <dgm:cxn modelId="{A5CCC21E-0829-432A-B63B-6ACCE9B7095B}" type="presParOf" srcId="{FFBD356C-B807-490D-AD92-3D49B3FBB0DF}" destId="{ADCEAE76-CB40-4138-9346-A9026797A812}" srcOrd="0" destOrd="0" presId="urn:microsoft.com/office/officeart/2005/8/layout/cycle7"/>
    <dgm:cxn modelId="{51181F36-A7FD-40BB-87B9-7ADD9C344A93}" type="presParOf" srcId="{F32E1EA1-041E-4A79-A57F-8A29C30B14DC}" destId="{C0227A45-54F3-42CE-94DA-806D94A7B2AF}" srcOrd="4" destOrd="0" presId="urn:microsoft.com/office/officeart/2005/8/layout/cycle7"/>
    <dgm:cxn modelId="{44EA948A-B3E5-44B0-B815-874F70754659}" type="presParOf" srcId="{F32E1EA1-041E-4A79-A57F-8A29C30B14DC}" destId="{3A6E3BC0-C2D7-4A34-95DE-C7FD29D850C2}" srcOrd="5" destOrd="0" presId="urn:microsoft.com/office/officeart/2005/8/layout/cycle7"/>
    <dgm:cxn modelId="{B56FC010-1494-4EC7-B1C6-3669EB853245}" type="presParOf" srcId="{3A6E3BC0-C2D7-4A34-95DE-C7FD29D850C2}" destId="{AA4CCE6A-32EE-409B-BD5A-57B251AD15E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63DD8-2F9D-4D82-9A12-E00027769CCF}">
      <dsp:nvSpPr>
        <dsp:cNvPr id="0" name=""/>
        <dsp:cNvSpPr/>
      </dsp:nvSpPr>
      <dsp:spPr>
        <a:xfrm>
          <a:off x="4130761" y="1008"/>
          <a:ext cx="2254076" cy="112703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AU" sz="3200" kern="1200" dirty="0">
              <a:solidFill>
                <a:schemeClr val="tx1"/>
              </a:solidFill>
            </a:rPr>
            <a:t>Victim</a:t>
          </a:r>
        </a:p>
      </dsp:txBody>
      <dsp:txXfrm>
        <a:off x="4163771" y="34018"/>
        <a:ext cx="2188056" cy="1061018"/>
      </dsp:txXfrm>
    </dsp:sp>
    <dsp:sp modelId="{03DCD047-7C04-4A42-8BC2-82F80376AF8B}">
      <dsp:nvSpPr>
        <dsp:cNvPr id="0" name=""/>
        <dsp:cNvSpPr/>
      </dsp:nvSpPr>
      <dsp:spPr>
        <a:xfrm rot="3600000">
          <a:off x="5601314" y="1978437"/>
          <a:ext cx="1173356" cy="394463"/>
        </a:xfrm>
        <a:prstGeom prst="lef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5719653" y="2057330"/>
        <a:ext cx="936678" cy="236677"/>
      </dsp:txXfrm>
    </dsp:sp>
    <dsp:sp modelId="{C23FB1D4-0EC4-4096-BABE-6E622BDAA749}">
      <dsp:nvSpPr>
        <dsp:cNvPr id="0" name=""/>
        <dsp:cNvSpPr/>
      </dsp:nvSpPr>
      <dsp:spPr>
        <a:xfrm>
          <a:off x="5991147" y="3223291"/>
          <a:ext cx="2254076" cy="112703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AU" sz="3200" kern="1200" dirty="0">
              <a:solidFill>
                <a:srgbClr val="7030A0"/>
              </a:solidFill>
            </a:rPr>
            <a:t>Bystander</a:t>
          </a:r>
        </a:p>
      </dsp:txBody>
      <dsp:txXfrm>
        <a:off x="6024157" y="3256301"/>
        <a:ext cx="2188056" cy="1061018"/>
      </dsp:txXfrm>
    </dsp:sp>
    <dsp:sp modelId="{FFBD356C-B807-490D-AD92-3D49B3FBB0DF}">
      <dsp:nvSpPr>
        <dsp:cNvPr id="0" name=""/>
        <dsp:cNvSpPr/>
      </dsp:nvSpPr>
      <dsp:spPr>
        <a:xfrm rot="10800000">
          <a:off x="4671121" y="3589579"/>
          <a:ext cx="1173356" cy="394463"/>
        </a:xfrm>
        <a:prstGeom prst="lef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rot="10800000">
        <a:off x="4789460" y="3668472"/>
        <a:ext cx="936678" cy="236677"/>
      </dsp:txXfrm>
    </dsp:sp>
    <dsp:sp modelId="{C0227A45-54F3-42CE-94DA-806D94A7B2AF}">
      <dsp:nvSpPr>
        <dsp:cNvPr id="0" name=""/>
        <dsp:cNvSpPr/>
      </dsp:nvSpPr>
      <dsp:spPr>
        <a:xfrm>
          <a:off x="2270375" y="3223291"/>
          <a:ext cx="2254076" cy="1127038"/>
        </a:xfrm>
        <a:prstGeom prst="roundRect">
          <a:avLst>
            <a:gd name="adj" fmla="val 10000"/>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AU" sz="3200" kern="1200" dirty="0">
              <a:solidFill>
                <a:schemeClr val="bg1"/>
              </a:solidFill>
            </a:rPr>
            <a:t>Perpetrator</a:t>
          </a:r>
        </a:p>
      </dsp:txBody>
      <dsp:txXfrm>
        <a:off x="2303385" y="3256301"/>
        <a:ext cx="2188056" cy="1061018"/>
      </dsp:txXfrm>
    </dsp:sp>
    <dsp:sp modelId="{3A6E3BC0-C2D7-4A34-95DE-C7FD29D850C2}">
      <dsp:nvSpPr>
        <dsp:cNvPr id="0" name=""/>
        <dsp:cNvSpPr/>
      </dsp:nvSpPr>
      <dsp:spPr>
        <a:xfrm rot="18000000">
          <a:off x="3740928" y="1978437"/>
          <a:ext cx="1173356" cy="394463"/>
        </a:xfrm>
        <a:prstGeom prst="lef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3859267" y="2057330"/>
        <a:ext cx="936678" cy="23667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DC46-9477-4E2B-BA23-7C382F4CF3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858E212-B740-427E-9070-5AD493197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A903694-5D0B-4CC1-B482-5AEE4538397F}"/>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5" name="Footer Placeholder 4">
            <a:extLst>
              <a:ext uri="{FF2B5EF4-FFF2-40B4-BE49-F238E27FC236}">
                <a16:creationId xmlns:a16="http://schemas.microsoft.com/office/drawing/2014/main" id="{2172E236-A9ED-440F-BBB2-1C0E8EF2107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EBA2CD-4C98-4EB4-85E8-7926F22B6DBE}"/>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187551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DD0C-BB8A-45E2-B2E5-EF34CEA23AD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3C929B8-CA53-4970-8823-FFE73772D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1CC1D21-8F0C-4A2E-AB8B-14D02914403B}"/>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5" name="Footer Placeholder 4">
            <a:extLst>
              <a:ext uri="{FF2B5EF4-FFF2-40B4-BE49-F238E27FC236}">
                <a16:creationId xmlns:a16="http://schemas.microsoft.com/office/drawing/2014/main" id="{824922E8-DA2D-419D-8475-9882659776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8A441B-92F9-475F-98A2-684BB9A8B2F3}"/>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3874180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5C1AC-C665-4ED8-AAAC-AF42163A17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6B4E4D2-283E-466B-BA93-43599F13C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A27E29-E4FE-4077-A710-4923FB337CDB}"/>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5" name="Footer Placeholder 4">
            <a:extLst>
              <a:ext uri="{FF2B5EF4-FFF2-40B4-BE49-F238E27FC236}">
                <a16:creationId xmlns:a16="http://schemas.microsoft.com/office/drawing/2014/main" id="{8E58AB02-45D9-49E5-AB43-5BB1E3BCFFE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2F85E59-6B38-439E-BA94-0E284EE3A2BD}"/>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571068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D9BB-A853-4B08-B96D-AC57A321402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9596ED0-4E90-4B40-A289-1D849AE50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716051-9039-4C55-905D-67F947CBBF53}"/>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5" name="Footer Placeholder 4">
            <a:extLst>
              <a:ext uri="{FF2B5EF4-FFF2-40B4-BE49-F238E27FC236}">
                <a16:creationId xmlns:a16="http://schemas.microsoft.com/office/drawing/2014/main" id="{9F2C1C31-384A-4617-90EE-5AD026F384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BC23A9-C352-4805-84D2-DC5265E0778E}"/>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418380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4121-107B-41C8-9FCB-DA7CDD16EF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CA5D7D7-2502-419D-AF6E-BD1563E9CB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3F0C-2A1F-473E-B219-EC516BDF63F1}"/>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5" name="Footer Placeholder 4">
            <a:extLst>
              <a:ext uri="{FF2B5EF4-FFF2-40B4-BE49-F238E27FC236}">
                <a16:creationId xmlns:a16="http://schemas.microsoft.com/office/drawing/2014/main" id="{020A61F7-2DBF-4636-A51A-CEB57A6138D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2F966E-DA45-4C3C-B9CD-23E1F913724D}"/>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254212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2FAD-A9C8-44F2-AF7C-EF333AC7D49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667B6EA-0D91-42F8-8BD4-53E6BDF971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267D0D7-82E9-462C-952C-A370369AD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86146FF-AD62-4971-8F83-F8B37D957884}"/>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6" name="Footer Placeholder 5">
            <a:extLst>
              <a:ext uri="{FF2B5EF4-FFF2-40B4-BE49-F238E27FC236}">
                <a16:creationId xmlns:a16="http://schemas.microsoft.com/office/drawing/2014/main" id="{62E28AB6-B351-40DF-B3C7-035D59BC7A8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BCA2320-8FE5-4DB5-A6BC-3B49A5804084}"/>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210353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CD44-46A2-4303-9355-879CF2A1F4A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3908DE7-1253-4A17-8555-874C500C5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3B5A1E-EFA0-45FE-9E82-E0D193A621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E7DDDC5-31C5-46EF-9455-E2BB82126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F5CE48-ACD8-4E12-AE84-B0DC8178F5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20DD959-62D8-445D-910D-3C410D5F55E0}"/>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8" name="Footer Placeholder 7">
            <a:extLst>
              <a:ext uri="{FF2B5EF4-FFF2-40B4-BE49-F238E27FC236}">
                <a16:creationId xmlns:a16="http://schemas.microsoft.com/office/drawing/2014/main" id="{07E26C1B-6519-4CE6-AE4D-5CAB4E1506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1B16868-EF85-42E8-89C3-0F73B0BFC374}"/>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396103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4ECE-876F-4642-AD06-682F6C0A73B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567096E-F25B-4C76-B0A0-9F2CF464BED5}"/>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4" name="Footer Placeholder 3">
            <a:extLst>
              <a:ext uri="{FF2B5EF4-FFF2-40B4-BE49-F238E27FC236}">
                <a16:creationId xmlns:a16="http://schemas.microsoft.com/office/drawing/2014/main" id="{6A36254B-8D92-4F7B-99FC-71B5164685F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D15A292-2233-4147-8E32-CF17772FC29A}"/>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93634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0B5D5-EDD4-47A7-A075-9FB64D3D7327}"/>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3" name="Footer Placeholder 2">
            <a:extLst>
              <a:ext uri="{FF2B5EF4-FFF2-40B4-BE49-F238E27FC236}">
                <a16:creationId xmlns:a16="http://schemas.microsoft.com/office/drawing/2014/main" id="{7F1B8367-6FB7-4C25-8427-EAEB9C35820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FCBF681-ACC8-47E9-A5B4-4B9DC37F4168}"/>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381125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A9E9-C5EE-41C9-8B99-ABED30B42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15B1892-93E1-4C69-985D-62C5A88435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D66E958-82E6-48BF-8271-D25ABE4FA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7A2C6A-A343-43B9-9B38-0EA27FA26871}"/>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6" name="Footer Placeholder 5">
            <a:extLst>
              <a:ext uri="{FF2B5EF4-FFF2-40B4-BE49-F238E27FC236}">
                <a16:creationId xmlns:a16="http://schemas.microsoft.com/office/drawing/2014/main" id="{A0BD9A0A-E27E-406A-8DF2-F4C247D43AA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E78C9D-6E9E-4D5D-A426-A887F4ADA6D4}"/>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351866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5EAA-A205-4FF7-8792-282B43994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4361BAB-553F-4A5A-BCEE-BE2CEADCC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6D7C685-3261-4C42-A35F-95A7A7839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D7237-5BF5-4D91-BAF9-9F47755FE48B}"/>
              </a:ext>
            </a:extLst>
          </p:cNvPr>
          <p:cNvSpPr>
            <a:spLocks noGrp="1"/>
          </p:cNvSpPr>
          <p:nvPr>
            <p:ph type="dt" sz="half" idx="10"/>
          </p:nvPr>
        </p:nvSpPr>
        <p:spPr/>
        <p:txBody>
          <a:bodyPr/>
          <a:lstStyle/>
          <a:p>
            <a:fld id="{F8E506E6-1904-45D5-9DA7-29A5B9412970}" type="datetimeFigureOut">
              <a:rPr lang="en-AU" smtClean="0"/>
              <a:t>25/11/2019</a:t>
            </a:fld>
            <a:endParaRPr lang="en-AU"/>
          </a:p>
        </p:txBody>
      </p:sp>
      <p:sp>
        <p:nvSpPr>
          <p:cNvPr id="6" name="Footer Placeholder 5">
            <a:extLst>
              <a:ext uri="{FF2B5EF4-FFF2-40B4-BE49-F238E27FC236}">
                <a16:creationId xmlns:a16="http://schemas.microsoft.com/office/drawing/2014/main" id="{109E25CF-B1DC-4A9E-9F4C-6371439A84D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315BDF-1926-4B28-89B9-7A41F2F63340}"/>
              </a:ext>
            </a:extLst>
          </p:cNvPr>
          <p:cNvSpPr>
            <a:spLocks noGrp="1"/>
          </p:cNvSpPr>
          <p:nvPr>
            <p:ph type="sldNum" sz="quarter" idx="12"/>
          </p:nvPr>
        </p:nvSpPr>
        <p:spPr/>
        <p:txBody>
          <a:bodyPr/>
          <a:lstStyle/>
          <a:p>
            <a:fld id="{857A7211-97D9-46AA-B325-C4DE09F11CB6}" type="slidenum">
              <a:rPr lang="en-AU" smtClean="0"/>
              <a:t>‹#›</a:t>
            </a:fld>
            <a:endParaRPr lang="en-AU"/>
          </a:p>
        </p:txBody>
      </p:sp>
    </p:spTree>
    <p:extLst>
      <p:ext uri="{BB962C8B-B14F-4D97-AF65-F5344CB8AC3E}">
        <p14:creationId xmlns:p14="http://schemas.microsoft.com/office/powerpoint/2010/main" val="126576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E77A3-B5F0-456A-AC59-E875EA857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569034-8E3B-4D77-A11B-6AB3CB9EA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0A0CDE-4EC1-4A2A-A386-0289F3DE9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506E6-1904-45D5-9DA7-29A5B9412970}" type="datetimeFigureOut">
              <a:rPr lang="en-AU" smtClean="0"/>
              <a:t>25/11/2019</a:t>
            </a:fld>
            <a:endParaRPr lang="en-AU"/>
          </a:p>
        </p:txBody>
      </p:sp>
      <p:sp>
        <p:nvSpPr>
          <p:cNvPr id="5" name="Footer Placeholder 4">
            <a:extLst>
              <a:ext uri="{FF2B5EF4-FFF2-40B4-BE49-F238E27FC236}">
                <a16:creationId xmlns:a16="http://schemas.microsoft.com/office/drawing/2014/main" id="{85C69CFB-FC56-43B1-92B7-67728CF3DB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F6DE2B5-B905-4A6A-B80D-3F946C6A1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A7211-97D9-46AA-B325-C4DE09F11CB6}" type="slidenum">
              <a:rPr lang="en-AU" smtClean="0"/>
              <a:t>‹#›</a:t>
            </a:fld>
            <a:endParaRPr lang="en-AU"/>
          </a:p>
        </p:txBody>
      </p:sp>
    </p:spTree>
    <p:extLst>
      <p:ext uri="{BB962C8B-B14F-4D97-AF65-F5344CB8AC3E}">
        <p14:creationId xmlns:p14="http://schemas.microsoft.com/office/powerpoint/2010/main" val="2491823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919843" y="1036921"/>
            <a:ext cx="10020300" cy="4784157"/>
          </a:xfrm>
        </p:spPr>
        <p:txBody>
          <a:bodyPr>
            <a:normAutofit/>
          </a:bodyPr>
          <a:lstStyle/>
          <a:p>
            <a:pPr algn="ctr"/>
            <a:r>
              <a:rPr lang="en-AU" sz="8000" b="1" dirty="0">
                <a:latin typeface="Arial Black" panose="020B0A04020102020204" pitchFamily="34" charset="0"/>
              </a:rPr>
              <a:t>Welcome </a:t>
            </a:r>
            <a:br>
              <a:rPr lang="en-AU" sz="8000" b="1" dirty="0">
                <a:latin typeface="Arial Black" panose="020B0A04020102020204" pitchFamily="34" charset="0"/>
              </a:rPr>
            </a:br>
            <a:r>
              <a:rPr lang="en-AU" sz="8000" b="1" dirty="0">
                <a:latin typeface="Arial Black" panose="020B0A04020102020204" pitchFamily="34" charset="0"/>
              </a:rPr>
              <a:t>Bystander Training </a:t>
            </a:r>
          </a:p>
        </p:txBody>
      </p:sp>
    </p:spTree>
    <p:extLst>
      <p:ext uri="{BB962C8B-B14F-4D97-AF65-F5344CB8AC3E}">
        <p14:creationId xmlns:p14="http://schemas.microsoft.com/office/powerpoint/2010/main" val="1748644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6EC3A-579F-48B4-9B14-AEB2DC770B36}"/>
              </a:ext>
            </a:extLst>
          </p:cNvPr>
          <p:cNvPicPr>
            <a:picLocks noChangeAspect="1"/>
          </p:cNvPicPr>
          <p:nvPr/>
        </p:nvPicPr>
        <p:blipFill>
          <a:blip r:embed="rId2"/>
          <a:stretch>
            <a:fillRect/>
          </a:stretch>
        </p:blipFill>
        <p:spPr>
          <a:xfrm>
            <a:off x="377372" y="275771"/>
            <a:ext cx="11408228" cy="6417129"/>
          </a:xfrm>
          <a:prstGeom prst="rect">
            <a:avLst/>
          </a:prstGeom>
        </p:spPr>
      </p:pic>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406400" y="275771"/>
            <a:ext cx="11408228" cy="6417128"/>
          </a:xfrm>
        </p:spPr>
        <p:txBody>
          <a:bodyPr>
            <a:normAutofit/>
          </a:bodyPr>
          <a:lstStyle/>
          <a:p>
            <a:pPr algn="ctr"/>
            <a:endParaRPr lang="en-AU" sz="8000" b="1" dirty="0">
              <a:latin typeface="Algerian" panose="04020705040A02060702" pitchFamily="82" charset="0"/>
            </a:endParaRPr>
          </a:p>
        </p:txBody>
      </p:sp>
    </p:spTree>
    <p:extLst>
      <p:ext uri="{BB962C8B-B14F-4D97-AF65-F5344CB8AC3E}">
        <p14:creationId xmlns:p14="http://schemas.microsoft.com/office/powerpoint/2010/main" val="51441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411842" y="275771"/>
            <a:ext cx="11431815" cy="5588851"/>
          </a:xfrm>
        </p:spPr>
        <p:txBody>
          <a:bodyPr>
            <a:normAutofit/>
          </a:bodyPr>
          <a:lstStyle/>
          <a:p>
            <a:pPr algn="ctr"/>
            <a:r>
              <a:rPr lang="en-AU" sz="8000" b="1" dirty="0">
                <a:latin typeface="Arial Black" panose="020B0A04020102020204" pitchFamily="34" charset="0"/>
              </a:rPr>
              <a:t>Scenario</a:t>
            </a:r>
          </a:p>
        </p:txBody>
      </p:sp>
    </p:spTree>
    <p:extLst>
      <p:ext uri="{BB962C8B-B14F-4D97-AF65-F5344CB8AC3E}">
        <p14:creationId xmlns:p14="http://schemas.microsoft.com/office/powerpoint/2010/main" val="3039676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3EE56-15A6-43D2-81A5-435D250A1B9E}"/>
              </a:ext>
            </a:extLst>
          </p:cNvPr>
          <p:cNvSpPr>
            <a:spLocks noGrp="1"/>
          </p:cNvSpPr>
          <p:nvPr>
            <p:ph type="title"/>
          </p:nvPr>
        </p:nvSpPr>
        <p:spPr/>
        <p:txBody>
          <a:bodyPr>
            <a:normAutofit/>
          </a:bodyPr>
          <a:lstStyle/>
          <a:p>
            <a:pPr algn="ctr"/>
            <a:r>
              <a:rPr lang="en-AU" sz="6000" dirty="0">
                <a:latin typeface="Arial Black" panose="020B0A04020102020204" pitchFamily="34" charset="0"/>
              </a:rPr>
              <a:t>Direct</a:t>
            </a:r>
          </a:p>
        </p:txBody>
      </p:sp>
      <p:sp>
        <p:nvSpPr>
          <p:cNvPr id="4" name="Content Placeholder 3">
            <a:extLst>
              <a:ext uri="{FF2B5EF4-FFF2-40B4-BE49-F238E27FC236}">
                <a16:creationId xmlns:a16="http://schemas.microsoft.com/office/drawing/2014/main" id="{3E480943-228E-46CE-96F8-5FA93E768D65}"/>
              </a:ext>
            </a:extLst>
          </p:cNvPr>
          <p:cNvSpPr>
            <a:spLocks noGrp="1"/>
          </p:cNvSpPr>
          <p:nvPr>
            <p:ph idx="1"/>
          </p:nvPr>
        </p:nvSpPr>
        <p:spPr/>
        <p:txBody>
          <a:bodyPr>
            <a:normAutofit/>
          </a:bodyPr>
          <a:lstStyle/>
          <a:p>
            <a:r>
              <a:rPr lang="en-AU" sz="3200" dirty="0">
                <a:latin typeface="Arial Black" panose="020B0A04020102020204" pitchFamily="34" charset="0"/>
              </a:rPr>
              <a:t>Physically intervening </a:t>
            </a:r>
          </a:p>
          <a:p>
            <a:r>
              <a:rPr lang="en-AU" sz="3200" dirty="0">
                <a:latin typeface="Arial Black" panose="020B0A04020102020204" pitchFamily="34" charset="0"/>
              </a:rPr>
              <a:t>Verbally intervening</a:t>
            </a:r>
          </a:p>
          <a:p>
            <a:r>
              <a:rPr lang="en-AU" sz="3200" dirty="0">
                <a:latin typeface="Arial Black" panose="020B0A04020102020204" pitchFamily="34" charset="0"/>
              </a:rPr>
              <a:t>Potential for high risk</a:t>
            </a:r>
          </a:p>
        </p:txBody>
      </p:sp>
    </p:spTree>
    <p:extLst>
      <p:ext uri="{BB962C8B-B14F-4D97-AF65-F5344CB8AC3E}">
        <p14:creationId xmlns:p14="http://schemas.microsoft.com/office/powerpoint/2010/main" val="428492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098D9-6A63-410A-A5B4-ADDF12FF27F3}"/>
              </a:ext>
            </a:extLst>
          </p:cNvPr>
          <p:cNvSpPr>
            <a:spLocks noGrp="1"/>
          </p:cNvSpPr>
          <p:nvPr>
            <p:ph type="title"/>
          </p:nvPr>
        </p:nvSpPr>
        <p:spPr/>
        <p:txBody>
          <a:bodyPr>
            <a:normAutofit/>
          </a:bodyPr>
          <a:lstStyle/>
          <a:p>
            <a:pPr algn="ctr"/>
            <a:r>
              <a:rPr lang="en-AU" sz="6000" dirty="0">
                <a:latin typeface="Arial Black" panose="020B0A04020102020204" pitchFamily="34" charset="0"/>
              </a:rPr>
              <a:t>Indirect</a:t>
            </a:r>
          </a:p>
        </p:txBody>
      </p:sp>
      <p:sp>
        <p:nvSpPr>
          <p:cNvPr id="4" name="Content Placeholder 3">
            <a:extLst>
              <a:ext uri="{FF2B5EF4-FFF2-40B4-BE49-F238E27FC236}">
                <a16:creationId xmlns:a16="http://schemas.microsoft.com/office/drawing/2014/main" id="{9E3B8CAE-598B-4C33-9F01-8B010B2FA767}"/>
              </a:ext>
            </a:extLst>
          </p:cNvPr>
          <p:cNvSpPr>
            <a:spLocks noGrp="1"/>
          </p:cNvSpPr>
          <p:nvPr>
            <p:ph idx="1"/>
          </p:nvPr>
        </p:nvSpPr>
        <p:spPr/>
        <p:txBody>
          <a:bodyPr/>
          <a:lstStyle/>
          <a:p>
            <a:r>
              <a:rPr lang="en-AU" sz="3200" dirty="0">
                <a:latin typeface="Arial Black" panose="020B0A04020102020204" pitchFamily="34" charset="0"/>
              </a:rPr>
              <a:t>Calling Police</a:t>
            </a:r>
          </a:p>
          <a:p>
            <a:r>
              <a:rPr lang="en-AU" sz="3200" dirty="0">
                <a:latin typeface="Arial Black" panose="020B0A04020102020204" pitchFamily="34" charset="0"/>
              </a:rPr>
              <a:t>Calling emergency services</a:t>
            </a:r>
          </a:p>
          <a:p>
            <a:endParaRPr lang="en-AU" dirty="0"/>
          </a:p>
        </p:txBody>
      </p:sp>
    </p:spTree>
    <p:extLst>
      <p:ext uri="{BB962C8B-B14F-4D97-AF65-F5344CB8AC3E}">
        <p14:creationId xmlns:p14="http://schemas.microsoft.com/office/powerpoint/2010/main" val="1076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7DB759-1215-4D6E-95FF-4A8D613E6013}"/>
              </a:ext>
            </a:extLst>
          </p:cNvPr>
          <p:cNvSpPr>
            <a:spLocks noGrp="1"/>
          </p:cNvSpPr>
          <p:nvPr>
            <p:ph type="title"/>
          </p:nvPr>
        </p:nvSpPr>
        <p:spPr/>
        <p:txBody>
          <a:bodyPr>
            <a:normAutofit/>
          </a:bodyPr>
          <a:lstStyle/>
          <a:p>
            <a:pPr algn="ctr"/>
            <a:r>
              <a:rPr lang="en-AU" sz="6000" dirty="0">
                <a:latin typeface="Arial Black" panose="020B0A04020102020204" pitchFamily="34" charset="0"/>
              </a:rPr>
              <a:t>Distract</a:t>
            </a:r>
          </a:p>
        </p:txBody>
      </p:sp>
      <p:sp>
        <p:nvSpPr>
          <p:cNvPr id="4" name="Content Placeholder 3">
            <a:extLst>
              <a:ext uri="{FF2B5EF4-FFF2-40B4-BE49-F238E27FC236}">
                <a16:creationId xmlns:a16="http://schemas.microsoft.com/office/drawing/2014/main" id="{E0BD4F48-38C4-485D-A209-A10E2FD5B8CB}"/>
              </a:ext>
            </a:extLst>
          </p:cNvPr>
          <p:cNvSpPr>
            <a:spLocks noGrp="1"/>
          </p:cNvSpPr>
          <p:nvPr>
            <p:ph idx="1"/>
          </p:nvPr>
        </p:nvSpPr>
        <p:spPr/>
        <p:txBody>
          <a:bodyPr>
            <a:normAutofit/>
          </a:bodyPr>
          <a:lstStyle/>
          <a:p>
            <a:r>
              <a:rPr lang="en-AU" sz="3200" dirty="0">
                <a:latin typeface="Arial Black" panose="020B0A04020102020204" pitchFamily="34" charset="0"/>
              </a:rPr>
              <a:t>At a proximal or distal level</a:t>
            </a:r>
          </a:p>
          <a:p>
            <a:r>
              <a:rPr lang="en-AU" sz="3200" dirty="0">
                <a:latin typeface="Arial Black" panose="020B0A04020102020204" pitchFamily="34" charset="0"/>
              </a:rPr>
              <a:t>Serves to diffuse and de-escalate</a:t>
            </a:r>
          </a:p>
          <a:p>
            <a:r>
              <a:rPr lang="en-AU" sz="3200" dirty="0">
                <a:latin typeface="Arial Black" panose="020B0A04020102020204" pitchFamily="34" charset="0"/>
              </a:rPr>
              <a:t>Not necessarily addressing the issue specifically </a:t>
            </a:r>
          </a:p>
          <a:p>
            <a:r>
              <a:rPr lang="en-AU" sz="3200" dirty="0">
                <a:latin typeface="Arial Black" panose="020B0A04020102020204" pitchFamily="34" charset="0"/>
              </a:rPr>
              <a:t>Low risk</a:t>
            </a:r>
          </a:p>
          <a:p>
            <a:r>
              <a:rPr lang="en-AU" sz="3200" dirty="0">
                <a:latin typeface="Arial Black" panose="020B0A04020102020204" pitchFamily="34" charset="0"/>
              </a:rPr>
              <a:t>Does not address the broader problem </a:t>
            </a:r>
          </a:p>
        </p:txBody>
      </p:sp>
    </p:spTree>
    <p:extLst>
      <p:ext uri="{BB962C8B-B14F-4D97-AF65-F5344CB8AC3E}">
        <p14:creationId xmlns:p14="http://schemas.microsoft.com/office/powerpoint/2010/main" val="11988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FEE89-E82F-4927-8542-31212E45B211}"/>
              </a:ext>
            </a:extLst>
          </p:cNvPr>
          <p:cNvSpPr>
            <a:spLocks noGrp="1"/>
          </p:cNvSpPr>
          <p:nvPr>
            <p:ph type="title"/>
          </p:nvPr>
        </p:nvSpPr>
        <p:spPr/>
        <p:txBody>
          <a:bodyPr>
            <a:normAutofit/>
          </a:bodyPr>
          <a:lstStyle/>
          <a:p>
            <a:pPr algn="ctr"/>
            <a:r>
              <a:rPr lang="en-AU" sz="6000" dirty="0">
                <a:latin typeface="Arial Black" panose="020B0A04020102020204" pitchFamily="34" charset="0"/>
              </a:rPr>
              <a:t>Protocol</a:t>
            </a:r>
          </a:p>
        </p:txBody>
      </p:sp>
      <p:sp>
        <p:nvSpPr>
          <p:cNvPr id="2" name="Content Placeholder 1">
            <a:extLst>
              <a:ext uri="{FF2B5EF4-FFF2-40B4-BE49-F238E27FC236}">
                <a16:creationId xmlns:a16="http://schemas.microsoft.com/office/drawing/2014/main" id="{C73BB002-C975-422A-98F6-C76994F381C2}"/>
              </a:ext>
            </a:extLst>
          </p:cNvPr>
          <p:cNvSpPr>
            <a:spLocks noGrp="1"/>
          </p:cNvSpPr>
          <p:nvPr>
            <p:ph idx="1"/>
          </p:nvPr>
        </p:nvSpPr>
        <p:spPr/>
        <p:txBody>
          <a:bodyPr/>
          <a:lstStyle/>
          <a:p>
            <a:r>
              <a:rPr lang="en-AU" dirty="0">
                <a:latin typeface="Arial Black" panose="020B0A04020102020204" pitchFamily="34" charset="0"/>
              </a:rPr>
              <a:t>Policies and Procedure</a:t>
            </a:r>
          </a:p>
          <a:p>
            <a:r>
              <a:rPr lang="en-AU" dirty="0">
                <a:latin typeface="Arial Black" panose="020B0A04020102020204" pitchFamily="34" charset="0"/>
              </a:rPr>
              <a:t>Induction to workplaces</a:t>
            </a:r>
          </a:p>
          <a:p>
            <a:r>
              <a:rPr lang="en-AU" dirty="0">
                <a:latin typeface="Arial Black" panose="020B0A04020102020204" pitchFamily="34" charset="0"/>
              </a:rPr>
              <a:t>State and Federal legislation  </a:t>
            </a:r>
          </a:p>
          <a:p>
            <a:r>
              <a:rPr lang="en-AU" dirty="0">
                <a:latin typeface="Arial Black" panose="020B0A04020102020204" pitchFamily="34" charset="0"/>
              </a:rPr>
              <a:t>Assist in making choices</a:t>
            </a:r>
          </a:p>
          <a:p>
            <a:r>
              <a:rPr lang="en-AU" dirty="0">
                <a:latin typeface="Arial Black" panose="020B0A04020102020204" pitchFamily="34" charset="0"/>
              </a:rPr>
              <a:t>Are pre-established and recognised</a:t>
            </a:r>
          </a:p>
          <a:p>
            <a:r>
              <a:rPr lang="en-AU" dirty="0">
                <a:latin typeface="Arial Black" panose="020B0A04020102020204" pitchFamily="34" charset="0"/>
              </a:rPr>
              <a:t>Are influenced by leadership </a:t>
            </a:r>
          </a:p>
        </p:txBody>
      </p:sp>
    </p:spTree>
    <p:extLst>
      <p:ext uri="{BB962C8B-B14F-4D97-AF65-F5344CB8AC3E}">
        <p14:creationId xmlns:p14="http://schemas.microsoft.com/office/powerpoint/2010/main" val="178548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3154017" y="-145774"/>
            <a:ext cx="6003235" cy="7003773"/>
          </a:xfrm>
        </p:spPr>
        <p:txBody>
          <a:bodyPr>
            <a:normAutofit/>
          </a:bodyPr>
          <a:lstStyle/>
          <a:p>
            <a:pPr algn="ctr"/>
            <a:endParaRPr lang="en-AU" sz="8000" b="1" dirty="0">
              <a:latin typeface="Algerian" panose="04020705040A02060702" pitchFamily="82" charset="0"/>
            </a:endParaRPr>
          </a:p>
        </p:txBody>
      </p:sp>
      <p:pic>
        <p:nvPicPr>
          <p:cNvPr id="3" name="Picture 2">
            <a:extLst>
              <a:ext uri="{FF2B5EF4-FFF2-40B4-BE49-F238E27FC236}">
                <a16:creationId xmlns:a16="http://schemas.microsoft.com/office/drawing/2014/main" id="{89CF23C8-B460-4A09-B5DB-BA4D222166EA}"/>
              </a:ext>
            </a:extLst>
          </p:cNvPr>
          <p:cNvPicPr>
            <a:picLocks noChangeAspect="1"/>
          </p:cNvPicPr>
          <p:nvPr/>
        </p:nvPicPr>
        <p:blipFill>
          <a:blip r:embed="rId2"/>
          <a:stretch>
            <a:fillRect/>
          </a:stretch>
        </p:blipFill>
        <p:spPr>
          <a:xfrm>
            <a:off x="3882887" y="0"/>
            <a:ext cx="5167328" cy="6858000"/>
          </a:xfrm>
          <a:prstGeom prst="rect">
            <a:avLst/>
          </a:prstGeom>
        </p:spPr>
      </p:pic>
    </p:spTree>
    <p:extLst>
      <p:ext uri="{BB962C8B-B14F-4D97-AF65-F5344CB8AC3E}">
        <p14:creationId xmlns:p14="http://schemas.microsoft.com/office/powerpoint/2010/main" val="204666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3FF8C-D6CE-44CD-8AC9-649DE1D337F8}"/>
              </a:ext>
            </a:extLst>
          </p:cNvPr>
          <p:cNvSpPr>
            <a:spLocks noGrp="1"/>
          </p:cNvSpPr>
          <p:nvPr>
            <p:ph type="title"/>
          </p:nvPr>
        </p:nvSpPr>
        <p:spPr/>
        <p:txBody>
          <a:bodyPr>
            <a:normAutofit/>
          </a:bodyPr>
          <a:lstStyle/>
          <a:p>
            <a:pPr algn="ctr"/>
            <a:r>
              <a:rPr lang="en-AU" sz="6600" dirty="0">
                <a:latin typeface="Arial Black" panose="020B0A04020102020204" pitchFamily="34" charset="0"/>
              </a:rPr>
              <a:t>Break</a:t>
            </a:r>
          </a:p>
        </p:txBody>
      </p:sp>
      <p:pic>
        <p:nvPicPr>
          <p:cNvPr id="5" name="Content Placeholder 4">
            <a:extLst>
              <a:ext uri="{FF2B5EF4-FFF2-40B4-BE49-F238E27FC236}">
                <a16:creationId xmlns:a16="http://schemas.microsoft.com/office/drawing/2014/main" id="{42789E58-CD97-4B6A-BE38-75D9E28C03E7}"/>
              </a:ext>
            </a:extLst>
          </p:cNvPr>
          <p:cNvPicPr>
            <a:picLocks noGrp="1" noChangeAspect="1"/>
          </p:cNvPicPr>
          <p:nvPr>
            <p:ph idx="1"/>
          </p:nvPr>
        </p:nvPicPr>
        <p:blipFill>
          <a:blip r:embed="rId2"/>
          <a:stretch>
            <a:fillRect/>
          </a:stretch>
        </p:blipFill>
        <p:spPr>
          <a:xfrm>
            <a:off x="2278743" y="1407886"/>
            <a:ext cx="7953828" cy="4769077"/>
          </a:xfrm>
          <a:prstGeom prst="rect">
            <a:avLst/>
          </a:prstGeom>
        </p:spPr>
      </p:pic>
    </p:spTree>
    <p:extLst>
      <p:ext uri="{BB962C8B-B14F-4D97-AF65-F5344CB8AC3E}">
        <p14:creationId xmlns:p14="http://schemas.microsoft.com/office/powerpoint/2010/main" val="355528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919843" y="1036921"/>
            <a:ext cx="10020300" cy="4784157"/>
          </a:xfrm>
        </p:spPr>
        <p:txBody>
          <a:bodyPr>
            <a:normAutofit/>
          </a:bodyPr>
          <a:lstStyle/>
          <a:p>
            <a:pPr algn="ctr"/>
            <a:r>
              <a:rPr lang="en-AU" sz="8000" b="1" dirty="0">
                <a:latin typeface="Arial Black" panose="020B0A04020102020204" pitchFamily="34" charset="0"/>
              </a:rPr>
              <a:t>Objectification of women</a:t>
            </a:r>
          </a:p>
        </p:txBody>
      </p:sp>
    </p:spTree>
    <p:extLst>
      <p:ext uri="{BB962C8B-B14F-4D97-AF65-F5344CB8AC3E}">
        <p14:creationId xmlns:p14="http://schemas.microsoft.com/office/powerpoint/2010/main" val="97765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9AEFE-CD4F-4822-9DDA-F30334506502}"/>
              </a:ext>
            </a:extLst>
          </p:cNvPr>
          <p:cNvPicPr>
            <a:picLocks noChangeAspect="1"/>
          </p:cNvPicPr>
          <p:nvPr/>
        </p:nvPicPr>
        <p:blipFill>
          <a:blip r:embed="rId2"/>
          <a:stretch>
            <a:fillRect/>
          </a:stretch>
        </p:blipFill>
        <p:spPr>
          <a:xfrm>
            <a:off x="1790026" y="235951"/>
            <a:ext cx="8558660" cy="6426105"/>
          </a:xfrm>
          <a:prstGeom prst="rect">
            <a:avLst/>
          </a:prstGeom>
        </p:spPr>
      </p:pic>
    </p:spTree>
    <p:extLst>
      <p:ext uri="{BB962C8B-B14F-4D97-AF65-F5344CB8AC3E}">
        <p14:creationId xmlns:p14="http://schemas.microsoft.com/office/powerpoint/2010/main" val="341464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65314" y="298578"/>
            <a:ext cx="11854543" cy="5388429"/>
          </a:xfrm>
        </p:spPr>
        <p:txBody>
          <a:bodyPr>
            <a:normAutofit/>
          </a:bodyPr>
          <a:lstStyle/>
          <a:p>
            <a:pPr algn="ctr"/>
            <a:r>
              <a:rPr lang="en-AU" sz="4000" b="1" dirty="0">
                <a:latin typeface="Arial Black" panose="020B0A04020102020204" pitchFamily="34" charset="0"/>
              </a:rPr>
              <a:t>Acknowledgement of Country</a:t>
            </a:r>
            <a:br>
              <a:rPr lang="en-AU" sz="4000" b="1" dirty="0">
                <a:latin typeface="Arial Black" panose="020B0A04020102020204" pitchFamily="34" charset="0"/>
              </a:rPr>
            </a:br>
            <a:br>
              <a:rPr lang="en-AU" sz="4000" b="1" dirty="0">
                <a:latin typeface="Arial Black" panose="020B0A04020102020204" pitchFamily="34" charset="0"/>
              </a:rPr>
            </a:br>
            <a:r>
              <a:rPr lang="en-AU" sz="3100" b="1" dirty="0">
                <a:latin typeface="Arial Black" panose="020B0A04020102020204" pitchFamily="34" charset="0"/>
              </a:rPr>
              <a:t>Gippsland Women's Health and the East Gippsland Primary Care Partnership acknowledge the traditional custodians of the land on which we gather today. We recognise and respect the cultural heritage of the Aboriginal and Torres Straight Islander peoples, their beliefs and close relationship with these lands. We pay respects to the elders of the community, past present and emerging and </a:t>
            </a:r>
            <a:r>
              <a:rPr lang="en-AU" sz="3100" b="1">
                <a:latin typeface="Arial Black" panose="020B0A04020102020204" pitchFamily="34" charset="0"/>
              </a:rPr>
              <a:t>we thank </a:t>
            </a:r>
            <a:r>
              <a:rPr lang="en-AU" sz="3100" b="1" dirty="0">
                <a:latin typeface="Arial Black" panose="020B0A04020102020204" pitchFamily="34" charset="0"/>
              </a:rPr>
              <a:t>them for their contribution to health services across East Gippsland </a:t>
            </a:r>
          </a:p>
        </p:txBody>
      </p:sp>
    </p:spTree>
    <p:extLst>
      <p:ext uri="{BB962C8B-B14F-4D97-AF65-F5344CB8AC3E}">
        <p14:creationId xmlns:p14="http://schemas.microsoft.com/office/powerpoint/2010/main" val="2540317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EF01D-B0CF-4F68-AD63-9EF9A2E40276}"/>
              </a:ext>
            </a:extLst>
          </p:cNvPr>
          <p:cNvPicPr>
            <a:picLocks noChangeAspect="1"/>
          </p:cNvPicPr>
          <p:nvPr/>
        </p:nvPicPr>
        <p:blipFill>
          <a:blip r:embed="rId2"/>
          <a:stretch>
            <a:fillRect/>
          </a:stretch>
        </p:blipFill>
        <p:spPr>
          <a:xfrm>
            <a:off x="1808999" y="400050"/>
            <a:ext cx="8574001" cy="6057900"/>
          </a:xfrm>
          <a:prstGeom prst="rect">
            <a:avLst/>
          </a:prstGeom>
        </p:spPr>
      </p:pic>
    </p:spTree>
    <p:extLst>
      <p:ext uri="{BB962C8B-B14F-4D97-AF65-F5344CB8AC3E}">
        <p14:creationId xmlns:p14="http://schemas.microsoft.com/office/powerpoint/2010/main" val="87764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06C69-D566-4892-8D05-BFA2C640288B}"/>
              </a:ext>
            </a:extLst>
          </p:cNvPr>
          <p:cNvPicPr>
            <a:picLocks noChangeAspect="1"/>
          </p:cNvPicPr>
          <p:nvPr/>
        </p:nvPicPr>
        <p:blipFill>
          <a:blip r:embed="rId2"/>
          <a:stretch>
            <a:fillRect/>
          </a:stretch>
        </p:blipFill>
        <p:spPr>
          <a:xfrm>
            <a:off x="1403641" y="615723"/>
            <a:ext cx="9384718" cy="5866720"/>
          </a:xfrm>
          <a:prstGeom prst="rect">
            <a:avLst/>
          </a:prstGeom>
        </p:spPr>
      </p:pic>
    </p:spTree>
    <p:extLst>
      <p:ext uri="{BB962C8B-B14F-4D97-AF65-F5344CB8AC3E}">
        <p14:creationId xmlns:p14="http://schemas.microsoft.com/office/powerpoint/2010/main" val="422363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13C50-4174-450C-BFA7-597EE389A6D6}"/>
              </a:ext>
            </a:extLst>
          </p:cNvPr>
          <p:cNvPicPr>
            <a:picLocks noChangeAspect="1"/>
          </p:cNvPicPr>
          <p:nvPr/>
        </p:nvPicPr>
        <p:blipFill>
          <a:blip r:embed="rId2"/>
          <a:stretch>
            <a:fillRect/>
          </a:stretch>
        </p:blipFill>
        <p:spPr>
          <a:xfrm>
            <a:off x="2833914" y="235856"/>
            <a:ext cx="6455230" cy="6455230"/>
          </a:xfrm>
          <a:prstGeom prst="rect">
            <a:avLst/>
          </a:prstGeom>
        </p:spPr>
      </p:pic>
    </p:spTree>
    <p:extLst>
      <p:ext uri="{BB962C8B-B14F-4D97-AF65-F5344CB8AC3E}">
        <p14:creationId xmlns:p14="http://schemas.microsoft.com/office/powerpoint/2010/main" val="1938699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15A75-24AA-4C19-90BE-54F429867CE4}"/>
              </a:ext>
            </a:extLst>
          </p:cNvPr>
          <p:cNvSpPr>
            <a:spLocks noGrp="1"/>
          </p:cNvSpPr>
          <p:nvPr>
            <p:ph type="title"/>
          </p:nvPr>
        </p:nvSpPr>
        <p:spPr/>
        <p:txBody>
          <a:bodyPr>
            <a:normAutofit/>
          </a:bodyPr>
          <a:lstStyle/>
          <a:p>
            <a:pPr algn="ctr"/>
            <a:r>
              <a:rPr lang="en-AU" sz="6600" dirty="0">
                <a:latin typeface="Arial Black" panose="020B0A04020102020204" pitchFamily="34" charset="0"/>
              </a:rPr>
              <a:t>Statement</a:t>
            </a:r>
          </a:p>
        </p:txBody>
      </p:sp>
      <p:sp>
        <p:nvSpPr>
          <p:cNvPr id="4" name="Content Placeholder 3">
            <a:extLst>
              <a:ext uri="{FF2B5EF4-FFF2-40B4-BE49-F238E27FC236}">
                <a16:creationId xmlns:a16="http://schemas.microsoft.com/office/drawing/2014/main" id="{A30AEE26-9281-412C-9FC4-49D2166409EC}"/>
              </a:ext>
            </a:extLst>
          </p:cNvPr>
          <p:cNvSpPr>
            <a:spLocks noGrp="1"/>
          </p:cNvSpPr>
          <p:nvPr>
            <p:ph idx="1"/>
          </p:nvPr>
        </p:nvSpPr>
        <p:spPr/>
        <p:txBody>
          <a:bodyPr>
            <a:normAutofit/>
          </a:bodyPr>
          <a:lstStyle/>
          <a:p>
            <a:pPr marL="0" indent="0" algn="ctr">
              <a:buNone/>
            </a:pPr>
            <a:r>
              <a:rPr lang="en-AU" sz="6000" dirty="0">
                <a:latin typeface="Arial Black" panose="020B0A04020102020204" pitchFamily="34" charset="0"/>
              </a:rPr>
              <a:t>“Media and popular culture influences the way we view gender and sexuality!”</a:t>
            </a:r>
          </a:p>
        </p:txBody>
      </p:sp>
    </p:spTree>
    <p:extLst>
      <p:ext uri="{BB962C8B-B14F-4D97-AF65-F5344CB8AC3E}">
        <p14:creationId xmlns:p14="http://schemas.microsoft.com/office/powerpoint/2010/main" val="38047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919843" y="1036921"/>
            <a:ext cx="10020300" cy="4784157"/>
          </a:xfrm>
        </p:spPr>
        <p:txBody>
          <a:bodyPr>
            <a:normAutofit/>
          </a:bodyPr>
          <a:lstStyle/>
          <a:p>
            <a:pPr algn="ctr"/>
            <a:r>
              <a:rPr lang="en-AU" sz="8000" b="1" dirty="0">
                <a:latin typeface="Arial Black" panose="020B0A04020102020204" pitchFamily="34" charset="0"/>
              </a:rPr>
              <a:t>Language and Jokes</a:t>
            </a:r>
          </a:p>
        </p:txBody>
      </p:sp>
    </p:spTree>
    <p:extLst>
      <p:ext uri="{BB962C8B-B14F-4D97-AF65-F5344CB8AC3E}">
        <p14:creationId xmlns:p14="http://schemas.microsoft.com/office/powerpoint/2010/main" val="131001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F3D68-299E-4FFF-9FEF-5D762CE44BF1}"/>
              </a:ext>
            </a:extLst>
          </p:cNvPr>
          <p:cNvPicPr>
            <a:picLocks noChangeAspect="1"/>
          </p:cNvPicPr>
          <p:nvPr/>
        </p:nvPicPr>
        <p:blipFill>
          <a:blip r:embed="rId2"/>
          <a:stretch>
            <a:fillRect/>
          </a:stretch>
        </p:blipFill>
        <p:spPr>
          <a:xfrm>
            <a:off x="1685710" y="0"/>
            <a:ext cx="8820579" cy="6858000"/>
          </a:xfrm>
          <a:prstGeom prst="rect">
            <a:avLst/>
          </a:prstGeom>
        </p:spPr>
      </p:pic>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1685710" y="1"/>
            <a:ext cx="8820580" cy="5821078"/>
          </a:xfrm>
        </p:spPr>
        <p:txBody>
          <a:bodyPr>
            <a:normAutofit/>
          </a:bodyPr>
          <a:lstStyle/>
          <a:p>
            <a:pPr algn="ctr"/>
            <a:endParaRPr lang="en-AU" sz="8000" b="1" dirty="0">
              <a:latin typeface="Arial Black" panose="020B0A04020102020204" pitchFamily="34" charset="0"/>
            </a:endParaRPr>
          </a:p>
        </p:txBody>
      </p:sp>
    </p:spTree>
    <p:extLst>
      <p:ext uri="{BB962C8B-B14F-4D97-AF65-F5344CB8AC3E}">
        <p14:creationId xmlns:p14="http://schemas.microsoft.com/office/powerpoint/2010/main" val="3687392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A1F340-C416-4BAE-A77A-2D8A74F15B2E}"/>
              </a:ext>
            </a:extLst>
          </p:cNvPr>
          <p:cNvPicPr>
            <a:picLocks noChangeAspect="1"/>
          </p:cNvPicPr>
          <p:nvPr/>
        </p:nvPicPr>
        <p:blipFill>
          <a:blip r:embed="rId2"/>
          <a:stretch>
            <a:fillRect/>
          </a:stretch>
        </p:blipFill>
        <p:spPr>
          <a:xfrm>
            <a:off x="3454399" y="111376"/>
            <a:ext cx="5554133" cy="6561742"/>
          </a:xfrm>
          <a:prstGeom prst="rect">
            <a:avLst/>
          </a:prstGeom>
        </p:spPr>
      </p:pic>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4993949" y="2547257"/>
            <a:ext cx="3627537" cy="2478601"/>
          </a:xfrm>
        </p:spPr>
        <p:txBody>
          <a:bodyPr>
            <a:normAutofit/>
          </a:bodyPr>
          <a:lstStyle/>
          <a:p>
            <a:pPr algn="ctr"/>
            <a:endParaRPr lang="en-AU" sz="8000" b="1" dirty="0">
              <a:latin typeface="Arial Black" panose="020B0A04020102020204" pitchFamily="34" charset="0"/>
            </a:endParaRPr>
          </a:p>
        </p:txBody>
      </p:sp>
    </p:spTree>
    <p:extLst>
      <p:ext uri="{BB962C8B-B14F-4D97-AF65-F5344CB8AC3E}">
        <p14:creationId xmlns:p14="http://schemas.microsoft.com/office/powerpoint/2010/main" val="1251385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CBC84-1E61-4D7C-BE53-7CB9B1810373}"/>
              </a:ext>
            </a:extLst>
          </p:cNvPr>
          <p:cNvPicPr>
            <a:picLocks noChangeAspect="1"/>
          </p:cNvPicPr>
          <p:nvPr/>
        </p:nvPicPr>
        <p:blipFill>
          <a:blip r:embed="rId2"/>
          <a:stretch>
            <a:fillRect/>
          </a:stretch>
        </p:blipFill>
        <p:spPr>
          <a:xfrm>
            <a:off x="1488000" y="0"/>
            <a:ext cx="9216000" cy="6858000"/>
          </a:xfrm>
          <a:prstGeom prst="rect">
            <a:avLst/>
          </a:prstGeom>
        </p:spPr>
      </p:pic>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1399592" y="438539"/>
            <a:ext cx="9106697" cy="5382539"/>
          </a:xfrm>
        </p:spPr>
        <p:txBody>
          <a:bodyPr>
            <a:normAutofit/>
          </a:bodyPr>
          <a:lstStyle/>
          <a:p>
            <a:pPr algn="ctr"/>
            <a:endParaRPr lang="en-AU" sz="8000" b="1" dirty="0">
              <a:latin typeface="Arial Black" panose="020B0A04020102020204" pitchFamily="34" charset="0"/>
            </a:endParaRPr>
          </a:p>
        </p:txBody>
      </p:sp>
    </p:spTree>
    <p:extLst>
      <p:ext uri="{BB962C8B-B14F-4D97-AF65-F5344CB8AC3E}">
        <p14:creationId xmlns:p14="http://schemas.microsoft.com/office/powerpoint/2010/main" val="4260359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699911" y="699911"/>
            <a:ext cx="10916355" cy="5429956"/>
          </a:xfrm>
        </p:spPr>
        <p:txBody>
          <a:bodyPr>
            <a:normAutofit/>
          </a:bodyPr>
          <a:lstStyle/>
          <a:p>
            <a:pPr algn="ctr"/>
            <a:r>
              <a:rPr lang="en-AU" sz="4800" b="1" dirty="0">
                <a:latin typeface="Arial Black" panose="020B0A04020102020204" pitchFamily="34" charset="0"/>
              </a:rPr>
              <a:t>A kid asks his dad, "What's a man?" The dad says, "A man is someone who is responsible and cares for their family." The kid says, "I hope one day I can be a man just like mom!"</a:t>
            </a:r>
          </a:p>
        </p:txBody>
      </p:sp>
    </p:spTree>
    <p:extLst>
      <p:ext uri="{BB962C8B-B14F-4D97-AF65-F5344CB8AC3E}">
        <p14:creationId xmlns:p14="http://schemas.microsoft.com/office/powerpoint/2010/main" val="294363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72878-0175-4A82-B13C-A68FE069B04D}"/>
              </a:ext>
            </a:extLst>
          </p:cNvPr>
          <p:cNvSpPr>
            <a:spLocks noGrp="1"/>
          </p:cNvSpPr>
          <p:nvPr>
            <p:ph type="title"/>
          </p:nvPr>
        </p:nvSpPr>
        <p:spPr/>
        <p:txBody>
          <a:bodyPr>
            <a:normAutofit/>
          </a:bodyPr>
          <a:lstStyle/>
          <a:p>
            <a:pPr algn="ctr"/>
            <a:r>
              <a:rPr lang="en-AU" sz="6600" dirty="0">
                <a:latin typeface="Arial Black" panose="020B0A04020102020204" pitchFamily="34" charset="0"/>
              </a:rPr>
              <a:t>Statement</a:t>
            </a:r>
          </a:p>
        </p:txBody>
      </p:sp>
      <p:sp>
        <p:nvSpPr>
          <p:cNvPr id="4" name="Content Placeholder 3">
            <a:extLst>
              <a:ext uri="{FF2B5EF4-FFF2-40B4-BE49-F238E27FC236}">
                <a16:creationId xmlns:a16="http://schemas.microsoft.com/office/drawing/2014/main" id="{0473886F-610A-44A7-8C66-CD92786B2489}"/>
              </a:ext>
            </a:extLst>
          </p:cNvPr>
          <p:cNvSpPr>
            <a:spLocks noGrp="1"/>
          </p:cNvSpPr>
          <p:nvPr>
            <p:ph idx="1"/>
          </p:nvPr>
        </p:nvSpPr>
        <p:spPr/>
        <p:txBody>
          <a:bodyPr>
            <a:normAutofit/>
          </a:bodyPr>
          <a:lstStyle/>
          <a:p>
            <a:pPr marL="0" indent="0" algn="ctr">
              <a:buNone/>
            </a:pPr>
            <a:r>
              <a:rPr lang="en-AU" sz="6000" dirty="0">
                <a:latin typeface="Arial Black" panose="020B0A04020102020204" pitchFamily="34" charset="0"/>
              </a:rPr>
              <a:t>“It’s ok to use words like “Bitch” and “Slut” if women use them!”</a:t>
            </a:r>
          </a:p>
        </p:txBody>
      </p:sp>
    </p:spTree>
    <p:extLst>
      <p:ext uri="{BB962C8B-B14F-4D97-AF65-F5344CB8AC3E}">
        <p14:creationId xmlns:p14="http://schemas.microsoft.com/office/powerpoint/2010/main" val="59790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129822" y="112889"/>
            <a:ext cx="11932356" cy="6378222"/>
          </a:xfrm>
        </p:spPr>
        <p:txBody>
          <a:bodyPr>
            <a:normAutofit/>
          </a:bodyPr>
          <a:lstStyle/>
          <a:p>
            <a:pPr algn="ctr"/>
            <a:r>
              <a:rPr lang="en-AU" sz="8000" b="1" dirty="0">
                <a:latin typeface="Arial Black" panose="020B0A04020102020204" pitchFamily="34" charset="0"/>
              </a:rPr>
              <a:t> </a:t>
            </a:r>
          </a:p>
        </p:txBody>
      </p:sp>
      <p:sp>
        <p:nvSpPr>
          <p:cNvPr id="5" name="TextBox 4">
            <a:extLst>
              <a:ext uri="{FF2B5EF4-FFF2-40B4-BE49-F238E27FC236}">
                <a16:creationId xmlns:a16="http://schemas.microsoft.com/office/drawing/2014/main" id="{33C97B4A-30A5-48E6-87ED-2EB1485B28CA}"/>
              </a:ext>
            </a:extLst>
          </p:cNvPr>
          <p:cNvSpPr txBox="1"/>
          <p:nvPr/>
        </p:nvSpPr>
        <p:spPr>
          <a:xfrm>
            <a:off x="3518030" y="849085"/>
            <a:ext cx="5155940" cy="830997"/>
          </a:xfrm>
          <a:prstGeom prst="rect">
            <a:avLst/>
          </a:prstGeom>
          <a:noFill/>
        </p:spPr>
        <p:txBody>
          <a:bodyPr wrap="square" rtlCol="0">
            <a:spAutoFit/>
          </a:bodyPr>
          <a:lstStyle/>
          <a:p>
            <a:pPr algn="ctr"/>
            <a:r>
              <a:rPr lang="en-AU" sz="4800" dirty="0">
                <a:latin typeface="Arial Black" panose="020B0A04020102020204" pitchFamily="34" charset="0"/>
              </a:rPr>
              <a:t>Introductions</a:t>
            </a:r>
          </a:p>
        </p:txBody>
      </p:sp>
      <p:sp>
        <p:nvSpPr>
          <p:cNvPr id="6" name="TextBox 5">
            <a:extLst>
              <a:ext uri="{FF2B5EF4-FFF2-40B4-BE49-F238E27FC236}">
                <a16:creationId xmlns:a16="http://schemas.microsoft.com/office/drawing/2014/main" id="{C59B6D4C-C6D0-43DD-998B-8B864D2BE5A4}"/>
              </a:ext>
            </a:extLst>
          </p:cNvPr>
          <p:cNvSpPr txBox="1"/>
          <p:nvPr/>
        </p:nvSpPr>
        <p:spPr>
          <a:xfrm>
            <a:off x="3432110" y="1884784"/>
            <a:ext cx="5327780" cy="1754326"/>
          </a:xfrm>
          <a:prstGeom prst="rect">
            <a:avLst/>
          </a:prstGeom>
          <a:noFill/>
        </p:spPr>
        <p:txBody>
          <a:bodyPr wrap="square" rtlCol="0">
            <a:spAutoFit/>
          </a:bodyPr>
          <a:lstStyle/>
          <a:p>
            <a:pPr algn="ctr"/>
            <a:r>
              <a:rPr lang="en-AU" sz="3600" dirty="0">
                <a:latin typeface="Arial Black" panose="020B0A04020102020204" pitchFamily="34" charset="0"/>
              </a:rPr>
              <a:t>We are:</a:t>
            </a:r>
          </a:p>
          <a:p>
            <a:pPr algn="ctr"/>
            <a:r>
              <a:rPr lang="en-AU" sz="3600" dirty="0">
                <a:latin typeface="Arial Black" panose="020B0A04020102020204" pitchFamily="34" charset="0"/>
              </a:rPr>
              <a:t>Glenn Bury </a:t>
            </a:r>
          </a:p>
          <a:p>
            <a:pPr algn="ctr"/>
            <a:r>
              <a:rPr lang="en-AU" sz="3600" dirty="0">
                <a:latin typeface="Arial Black" panose="020B0A04020102020204" pitchFamily="34" charset="0"/>
              </a:rPr>
              <a:t>Marilyn Manukia</a:t>
            </a:r>
          </a:p>
        </p:txBody>
      </p:sp>
      <p:sp>
        <p:nvSpPr>
          <p:cNvPr id="7" name="TextBox 6">
            <a:extLst>
              <a:ext uri="{FF2B5EF4-FFF2-40B4-BE49-F238E27FC236}">
                <a16:creationId xmlns:a16="http://schemas.microsoft.com/office/drawing/2014/main" id="{9C5A7F5B-85D3-4537-A9C4-4705E9146CAE}"/>
              </a:ext>
            </a:extLst>
          </p:cNvPr>
          <p:cNvSpPr txBox="1"/>
          <p:nvPr/>
        </p:nvSpPr>
        <p:spPr>
          <a:xfrm>
            <a:off x="3694922" y="4534678"/>
            <a:ext cx="4979048" cy="646331"/>
          </a:xfrm>
          <a:prstGeom prst="rect">
            <a:avLst/>
          </a:prstGeom>
          <a:noFill/>
        </p:spPr>
        <p:txBody>
          <a:bodyPr wrap="square" rtlCol="0">
            <a:spAutoFit/>
          </a:bodyPr>
          <a:lstStyle/>
          <a:p>
            <a:pPr algn="ctr"/>
            <a:r>
              <a:rPr lang="en-AU" sz="3600" dirty="0">
                <a:latin typeface="Arial Black" panose="020B0A04020102020204" pitchFamily="34" charset="0"/>
              </a:rPr>
              <a:t>You are?</a:t>
            </a:r>
          </a:p>
        </p:txBody>
      </p:sp>
    </p:spTree>
    <p:extLst>
      <p:ext uri="{BB962C8B-B14F-4D97-AF65-F5344CB8AC3E}">
        <p14:creationId xmlns:p14="http://schemas.microsoft.com/office/powerpoint/2010/main" val="33479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FA1E-87C6-4BA9-B1F8-29D3E59ACC46}"/>
              </a:ext>
            </a:extLst>
          </p:cNvPr>
          <p:cNvSpPr>
            <a:spLocks noGrp="1"/>
          </p:cNvSpPr>
          <p:nvPr>
            <p:ph type="title"/>
          </p:nvPr>
        </p:nvSpPr>
        <p:spPr/>
        <p:txBody>
          <a:bodyPr>
            <a:normAutofit/>
          </a:bodyPr>
          <a:lstStyle/>
          <a:p>
            <a:pPr algn="ctr"/>
            <a:r>
              <a:rPr lang="en-AU" sz="6000" dirty="0">
                <a:latin typeface="Arial Black" panose="020B0A04020102020204" pitchFamily="34" charset="0"/>
              </a:rPr>
              <a:t>The Wrap Up </a:t>
            </a:r>
          </a:p>
        </p:txBody>
      </p:sp>
      <p:sp>
        <p:nvSpPr>
          <p:cNvPr id="5" name="Content Placeholder 4">
            <a:extLst>
              <a:ext uri="{FF2B5EF4-FFF2-40B4-BE49-F238E27FC236}">
                <a16:creationId xmlns:a16="http://schemas.microsoft.com/office/drawing/2014/main" id="{700B01C3-68EF-4A3D-9710-FAB7161EF2BF}"/>
              </a:ext>
            </a:extLst>
          </p:cNvPr>
          <p:cNvSpPr>
            <a:spLocks noGrp="1"/>
          </p:cNvSpPr>
          <p:nvPr>
            <p:ph idx="1"/>
          </p:nvPr>
        </p:nvSpPr>
        <p:spPr/>
        <p:txBody>
          <a:bodyPr/>
          <a:lstStyle/>
          <a:p>
            <a:pPr algn="ctr"/>
            <a:r>
              <a:rPr lang="en-AU" sz="4000" dirty="0">
                <a:latin typeface="Arial Black" panose="020B0A04020102020204" pitchFamily="34" charset="0"/>
              </a:rPr>
              <a:t>Please consider!!</a:t>
            </a:r>
          </a:p>
          <a:p>
            <a:r>
              <a:rPr lang="en-AU" dirty="0">
                <a:latin typeface="Arial Black" panose="020B0A04020102020204" pitchFamily="34" charset="0"/>
              </a:rPr>
              <a:t>What will be your take away commitment in behaviour change?</a:t>
            </a:r>
          </a:p>
          <a:p>
            <a:r>
              <a:rPr lang="en-AU" dirty="0">
                <a:latin typeface="Arial Black" panose="020B0A04020102020204" pitchFamily="34" charset="0"/>
              </a:rPr>
              <a:t>From todays session what would be one thing you do as a bystander?</a:t>
            </a:r>
          </a:p>
        </p:txBody>
      </p:sp>
    </p:spTree>
    <p:extLst>
      <p:ext uri="{BB962C8B-B14F-4D97-AF65-F5344CB8AC3E}">
        <p14:creationId xmlns:p14="http://schemas.microsoft.com/office/powerpoint/2010/main" val="42840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2C4B-C209-4532-8BB0-E275D737C01B}"/>
              </a:ext>
            </a:extLst>
          </p:cNvPr>
          <p:cNvSpPr>
            <a:spLocks noGrp="1"/>
          </p:cNvSpPr>
          <p:nvPr>
            <p:ph type="title"/>
          </p:nvPr>
        </p:nvSpPr>
        <p:spPr/>
        <p:txBody>
          <a:bodyPr>
            <a:normAutofit/>
          </a:bodyPr>
          <a:lstStyle/>
          <a:p>
            <a:pPr algn="ctr"/>
            <a:r>
              <a:rPr lang="en-AU" sz="6000" dirty="0">
                <a:latin typeface="Arial Black" panose="020B0A04020102020204" pitchFamily="34" charset="0"/>
              </a:rPr>
              <a:t>Thankyou</a:t>
            </a:r>
          </a:p>
        </p:txBody>
      </p:sp>
      <p:pic>
        <p:nvPicPr>
          <p:cNvPr id="6" name="Content Placeholder 5">
            <a:extLst>
              <a:ext uri="{FF2B5EF4-FFF2-40B4-BE49-F238E27FC236}">
                <a16:creationId xmlns:a16="http://schemas.microsoft.com/office/drawing/2014/main" id="{3AD385B5-E42A-4ED3-B143-94712BD60286}"/>
              </a:ext>
            </a:extLst>
          </p:cNvPr>
          <p:cNvPicPr>
            <a:picLocks noGrp="1" noChangeAspect="1"/>
          </p:cNvPicPr>
          <p:nvPr>
            <p:ph idx="1"/>
          </p:nvPr>
        </p:nvPicPr>
        <p:blipFill>
          <a:blip r:embed="rId2"/>
          <a:stretch>
            <a:fillRect/>
          </a:stretch>
        </p:blipFill>
        <p:spPr>
          <a:xfrm>
            <a:off x="1468192" y="2232627"/>
            <a:ext cx="9255616" cy="4936329"/>
          </a:xfrm>
          <a:prstGeom prst="rect">
            <a:avLst/>
          </a:prstGeom>
        </p:spPr>
      </p:pic>
    </p:spTree>
    <p:extLst>
      <p:ext uri="{BB962C8B-B14F-4D97-AF65-F5344CB8AC3E}">
        <p14:creationId xmlns:p14="http://schemas.microsoft.com/office/powerpoint/2010/main" val="3021916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72878-0175-4A82-B13C-A68FE069B04D}"/>
              </a:ext>
            </a:extLst>
          </p:cNvPr>
          <p:cNvSpPr>
            <a:spLocks noGrp="1"/>
          </p:cNvSpPr>
          <p:nvPr>
            <p:ph type="title"/>
          </p:nvPr>
        </p:nvSpPr>
        <p:spPr/>
        <p:txBody>
          <a:bodyPr>
            <a:normAutofit/>
          </a:bodyPr>
          <a:lstStyle/>
          <a:p>
            <a:pPr algn="ctr"/>
            <a:r>
              <a:rPr lang="en-AU" sz="6600" dirty="0">
                <a:latin typeface="Arial Black" panose="020B0A04020102020204" pitchFamily="34" charset="0"/>
              </a:rPr>
              <a:t>House Keeping </a:t>
            </a:r>
          </a:p>
        </p:txBody>
      </p:sp>
      <p:sp>
        <p:nvSpPr>
          <p:cNvPr id="2" name="Content Placeholder 1">
            <a:extLst>
              <a:ext uri="{FF2B5EF4-FFF2-40B4-BE49-F238E27FC236}">
                <a16:creationId xmlns:a16="http://schemas.microsoft.com/office/drawing/2014/main" id="{55145190-E387-4629-A047-2EA5A6C615B5}"/>
              </a:ext>
            </a:extLst>
          </p:cNvPr>
          <p:cNvSpPr>
            <a:spLocks noGrp="1"/>
          </p:cNvSpPr>
          <p:nvPr>
            <p:ph idx="1"/>
          </p:nvPr>
        </p:nvSpPr>
        <p:spPr/>
        <p:txBody>
          <a:bodyPr>
            <a:normAutofit/>
          </a:bodyPr>
          <a:lstStyle/>
          <a:p>
            <a:r>
              <a:rPr lang="en-AU" sz="3200" dirty="0">
                <a:latin typeface="Arial Black" panose="020B0A04020102020204" pitchFamily="34" charset="0"/>
              </a:rPr>
              <a:t>Toilets</a:t>
            </a:r>
          </a:p>
          <a:p>
            <a:r>
              <a:rPr lang="en-AU" sz="3200" dirty="0">
                <a:latin typeface="Arial Black" panose="020B0A04020102020204" pitchFamily="34" charset="0"/>
              </a:rPr>
              <a:t>Breaks </a:t>
            </a:r>
          </a:p>
          <a:p>
            <a:r>
              <a:rPr lang="en-AU" sz="3200" dirty="0">
                <a:latin typeface="Arial Black" panose="020B0A04020102020204" pitchFamily="34" charset="0"/>
              </a:rPr>
              <a:t>Safety and self care</a:t>
            </a:r>
          </a:p>
        </p:txBody>
      </p:sp>
    </p:spTree>
    <p:extLst>
      <p:ext uri="{BB962C8B-B14F-4D97-AF65-F5344CB8AC3E}">
        <p14:creationId xmlns:p14="http://schemas.microsoft.com/office/powerpoint/2010/main" val="15997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title"/>
          </p:nvPr>
        </p:nvSpPr>
        <p:spPr/>
        <p:txBody>
          <a:bodyPr>
            <a:normAutofit/>
          </a:bodyPr>
          <a:lstStyle/>
          <a:p>
            <a:pPr algn="ctr"/>
            <a:r>
              <a:rPr lang="en-AU" sz="4000" b="1" dirty="0">
                <a:latin typeface="Arial Black" panose="020B0A04020102020204" pitchFamily="34" charset="0"/>
              </a:rPr>
              <a:t>What to Expect Today           </a:t>
            </a:r>
          </a:p>
        </p:txBody>
      </p:sp>
      <p:sp>
        <p:nvSpPr>
          <p:cNvPr id="3" name="Content Placeholder 2">
            <a:extLst>
              <a:ext uri="{FF2B5EF4-FFF2-40B4-BE49-F238E27FC236}">
                <a16:creationId xmlns:a16="http://schemas.microsoft.com/office/drawing/2014/main" id="{19B4DAA5-CF68-43D7-BEB9-CE71F412C7BD}"/>
              </a:ext>
            </a:extLst>
          </p:cNvPr>
          <p:cNvSpPr>
            <a:spLocks noGrp="1"/>
          </p:cNvSpPr>
          <p:nvPr>
            <p:ph idx="1"/>
          </p:nvPr>
        </p:nvSpPr>
        <p:spPr>
          <a:xfrm>
            <a:off x="397565" y="1825625"/>
            <a:ext cx="10515601" cy="4667250"/>
          </a:xfrm>
        </p:spPr>
        <p:txBody>
          <a:bodyPr>
            <a:normAutofit lnSpcReduction="10000"/>
          </a:bodyPr>
          <a:lstStyle/>
          <a:p>
            <a:pPr lvl="1">
              <a:buFont typeface="Wingdings" panose="05000000000000000000" pitchFamily="2" charset="2"/>
              <a:buChar char="Ø"/>
            </a:pPr>
            <a:endParaRPr lang="en-AU" dirty="0">
              <a:latin typeface="Arial Black" panose="020B0A04020102020204" pitchFamily="34" charset="0"/>
            </a:endParaRPr>
          </a:p>
          <a:p>
            <a:pPr lvl="1">
              <a:buFont typeface="Wingdings" panose="05000000000000000000" pitchFamily="2" charset="2"/>
              <a:buChar char="Ø"/>
            </a:pPr>
            <a:r>
              <a:rPr lang="en-AU" sz="3600" dirty="0">
                <a:latin typeface="Arial Black" panose="020B0A04020102020204" pitchFamily="34" charset="0"/>
              </a:rPr>
              <a:t>Leadership</a:t>
            </a:r>
          </a:p>
          <a:p>
            <a:pPr lvl="1">
              <a:buFont typeface="Wingdings" panose="05000000000000000000" pitchFamily="2" charset="2"/>
              <a:buChar char="Ø"/>
            </a:pPr>
            <a:r>
              <a:rPr lang="en-AU" sz="3600" dirty="0">
                <a:latin typeface="Arial Black" panose="020B0A04020102020204" pitchFamily="34" charset="0"/>
              </a:rPr>
              <a:t>Bystanders</a:t>
            </a:r>
          </a:p>
          <a:p>
            <a:pPr lvl="1">
              <a:buFont typeface="Wingdings" panose="05000000000000000000" pitchFamily="2" charset="2"/>
              <a:buChar char="Ø"/>
            </a:pPr>
            <a:r>
              <a:rPr lang="en-AU" sz="3600" dirty="0">
                <a:latin typeface="Arial Black" panose="020B0A04020102020204" pitchFamily="34" charset="0"/>
              </a:rPr>
              <a:t>Who are they? What can they do?</a:t>
            </a:r>
          </a:p>
          <a:p>
            <a:pPr lvl="1">
              <a:buFont typeface="Wingdings" panose="05000000000000000000" pitchFamily="2" charset="2"/>
              <a:buChar char="Ø"/>
            </a:pPr>
            <a:r>
              <a:rPr lang="en-AU" sz="3600" dirty="0">
                <a:latin typeface="Arial Black" panose="020B0A04020102020204" pitchFamily="34" charset="0"/>
              </a:rPr>
              <a:t>ADU Statements</a:t>
            </a:r>
          </a:p>
          <a:p>
            <a:pPr lvl="1">
              <a:buFont typeface="Wingdings" panose="05000000000000000000" pitchFamily="2" charset="2"/>
              <a:buChar char="Ø"/>
            </a:pPr>
            <a:r>
              <a:rPr lang="en-AU" sz="3600" dirty="0">
                <a:latin typeface="Arial Black" panose="020B0A04020102020204" pitchFamily="34" charset="0"/>
              </a:rPr>
              <a:t>Language and Jokes</a:t>
            </a:r>
          </a:p>
          <a:p>
            <a:pPr lvl="1">
              <a:buFont typeface="Wingdings" panose="05000000000000000000" pitchFamily="2" charset="2"/>
              <a:buChar char="Ø"/>
            </a:pPr>
            <a:r>
              <a:rPr lang="en-AU" sz="3600" dirty="0">
                <a:latin typeface="Arial Black" panose="020B0A04020102020204" pitchFamily="34" charset="0"/>
              </a:rPr>
              <a:t>Gender stereotypes</a:t>
            </a:r>
          </a:p>
          <a:p>
            <a:pPr lvl="1">
              <a:buFont typeface="Wingdings" panose="05000000000000000000" pitchFamily="2" charset="2"/>
              <a:buChar char="Ø"/>
            </a:pPr>
            <a:r>
              <a:rPr lang="en-AU" sz="3600" dirty="0">
                <a:latin typeface="Arial Black" panose="020B0A04020102020204" pitchFamily="34" charset="0"/>
              </a:rPr>
              <a:t>The Iceberg</a:t>
            </a:r>
          </a:p>
          <a:p>
            <a:pPr lvl="1">
              <a:buFont typeface="Wingdings" panose="05000000000000000000" pitchFamily="2" charset="2"/>
              <a:buChar char="Ø"/>
            </a:pPr>
            <a:r>
              <a:rPr lang="en-AU" sz="3600" dirty="0">
                <a:latin typeface="Arial Black" panose="020B0A04020102020204" pitchFamily="34" charset="0"/>
              </a:rPr>
              <a:t>Wrap up and Evaluation</a:t>
            </a:r>
          </a:p>
          <a:p>
            <a:pPr lvl="1">
              <a:buFont typeface="Wingdings" panose="05000000000000000000" pitchFamily="2" charset="2"/>
              <a:buChar char="Ø"/>
            </a:pPr>
            <a:endParaRPr lang="en-AU" dirty="0">
              <a:latin typeface="Arial Black" panose="020B0A04020102020204" pitchFamily="34" charset="0"/>
            </a:endParaRPr>
          </a:p>
          <a:p>
            <a:pPr lvl="1">
              <a:buFont typeface="Wingdings" panose="05000000000000000000" pitchFamily="2" charset="2"/>
              <a:buChar char="Ø"/>
            </a:pPr>
            <a:endParaRPr lang="en-AU" dirty="0">
              <a:latin typeface="Arial Black" panose="020B0A04020102020204" pitchFamily="34" charset="0"/>
            </a:endParaRPr>
          </a:p>
          <a:p>
            <a:pPr lvl="1">
              <a:buFont typeface="Wingdings" panose="05000000000000000000" pitchFamily="2" charset="2"/>
              <a:buChar char="Ø"/>
            </a:pPr>
            <a:endParaRPr lang="en-AU" dirty="0">
              <a:latin typeface="Arial Black" panose="020B0A04020102020204" pitchFamily="34" charset="0"/>
            </a:endParaRPr>
          </a:p>
        </p:txBody>
      </p:sp>
    </p:spTree>
    <p:extLst>
      <p:ext uri="{BB962C8B-B14F-4D97-AF65-F5344CB8AC3E}">
        <p14:creationId xmlns:p14="http://schemas.microsoft.com/office/powerpoint/2010/main" val="8149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919843" y="1036921"/>
            <a:ext cx="10020300" cy="4784157"/>
          </a:xfrm>
        </p:spPr>
        <p:txBody>
          <a:bodyPr>
            <a:normAutofit/>
          </a:bodyPr>
          <a:lstStyle/>
          <a:p>
            <a:pPr algn="ctr"/>
            <a:r>
              <a:rPr lang="en-AU" sz="8000" b="1" dirty="0">
                <a:latin typeface="Arial Black" panose="020B0A04020102020204" pitchFamily="34" charset="0"/>
              </a:rPr>
              <a:t>Leadership</a:t>
            </a:r>
          </a:p>
        </p:txBody>
      </p:sp>
    </p:spTree>
    <p:extLst>
      <p:ext uri="{BB962C8B-B14F-4D97-AF65-F5344CB8AC3E}">
        <p14:creationId xmlns:p14="http://schemas.microsoft.com/office/powerpoint/2010/main" val="36051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D00C9F-2F44-4DDD-A86D-0A609EF4617C}"/>
              </a:ext>
            </a:extLst>
          </p:cNvPr>
          <p:cNvPicPr>
            <a:picLocks noChangeAspect="1"/>
          </p:cNvPicPr>
          <p:nvPr/>
        </p:nvPicPr>
        <p:blipFill>
          <a:blip r:embed="rId2"/>
          <a:stretch>
            <a:fillRect/>
          </a:stretch>
        </p:blipFill>
        <p:spPr>
          <a:xfrm>
            <a:off x="1333500" y="566737"/>
            <a:ext cx="9525000" cy="5724525"/>
          </a:xfrm>
          <a:prstGeom prst="rect">
            <a:avLst/>
          </a:prstGeom>
        </p:spPr>
      </p:pic>
      <p:sp>
        <p:nvSpPr>
          <p:cNvPr id="2" name="Title 1">
            <a:extLst>
              <a:ext uri="{FF2B5EF4-FFF2-40B4-BE49-F238E27FC236}">
                <a16:creationId xmlns:a16="http://schemas.microsoft.com/office/drawing/2014/main" id="{B1CD6ADC-9F9B-4B44-B9F2-B01B389CA159}"/>
              </a:ext>
            </a:extLst>
          </p:cNvPr>
          <p:cNvSpPr>
            <a:spLocks noGrp="1"/>
          </p:cNvSpPr>
          <p:nvPr>
            <p:ph type="ctrTitle" idx="4294967295"/>
          </p:nvPr>
        </p:nvSpPr>
        <p:spPr>
          <a:xfrm>
            <a:off x="919843" y="566737"/>
            <a:ext cx="10212614" cy="5848577"/>
          </a:xfrm>
        </p:spPr>
        <p:txBody>
          <a:bodyPr>
            <a:normAutofit/>
          </a:bodyPr>
          <a:lstStyle/>
          <a:p>
            <a:pPr algn="ctr"/>
            <a:endParaRPr lang="en-AU" sz="8000" b="1" dirty="0">
              <a:latin typeface="Algerian" panose="04020705040A02060702" pitchFamily="82" charset="0"/>
            </a:endParaRPr>
          </a:p>
        </p:txBody>
      </p:sp>
    </p:spTree>
    <p:extLst>
      <p:ext uri="{BB962C8B-B14F-4D97-AF65-F5344CB8AC3E}">
        <p14:creationId xmlns:p14="http://schemas.microsoft.com/office/powerpoint/2010/main" val="194717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6ADC-9F9B-4B44-B9F2-B01B389CA159}"/>
              </a:ext>
            </a:extLst>
          </p:cNvPr>
          <p:cNvSpPr>
            <a:spLocks noGrp="1"/>
          </p:cNvSpPr>
          <p:nvPr>
            <p:ph type="ctrTitle"/>
          </p:nvPr>
        </p:nvSpPr>
        <p:spPr>
          <a:xfrm>
            <a:off x="1524000" y="1122363"/>
            <a:ext cx="9144000" cy="2306637"/>
          </a:xfrm>
        </p:spPr>
        <p:txBody>
          <a:bodyPr>
            <a:normAutofit/>
          </a:bodyPr>
          <a:lstStyle/>
          <a:p>
            <a:pPr algn="ctr"/>
            <a:r>
              <a:rPr lang="en-AU" sz="8000" b="1" dirty="0">
                <a:latin typeface="Arial Black" panose="020B0A04020102020204" pitchFamily="34" charset="0"/>
              </a:rPr>
              <a:t>Bystanders</a:t>
            </a:r>
            <a:br>
              <a:rPr lang="en-AU" sz="8000" b="1" dirty="0">
                <a:latin typeface="Arial Black" panose="020B0A04020102020204" pitchFamily="34" charset="0"/>
              </a:rPr>
            </a:br>
            <a:endParaRPr lang="en-AU" sz="8000" b="1" dirty="0">
              <a:latin typeface="Arial Black" panose="020B0A04020102020204" pitchFamily="34" charset="0"/>
            </a:endParaRPr>
          </a:p>
        </p:txBody>
      </p:sp>
      <p:sp>
        <p:nvSpPr>
          <p:cNvPr id="3" name="Subtitle 2">
            <a:extLst>
              <a:ext uri="{FF2B5EF4-FFF2-40B4-BE49-F238E27FC236}">
                <a16:creationId xmlns:a16="http://schemas.microsoft.com/office/drawing/2014/main" id="{1DB057CB-C2C6-4950-9F05-8FDCD497A0A7}"/>
              </a:ext>
            </a:extLst>
          </p:cNvPr>
          <p:cNvSpPr>
            <a:spLocks noGrp="1"/>
          </p:cNvSpPr>
          <p:nvPr>
            <p:ph type="subTitle" idx="1"/>
          </p:nvPr>
        </p:nvSpPr>
        <p:spPr/>
        <p:txBody>
          <a:bodyPr>
            <a:normAutofit fontScale="92500" lnSpcReduction="20000"/>
          </a:bodyPr>
          <a:lstStyle/>
          <a:p>
            <a:r>
              <a:rPr lang="en-AU" sz="6600" dirty="0">
                <a:latin typeface="Arial Black" panose="020B0A04020102020204" pitchFamily="34" charset="0"/>
              </a:rPr>
              <a:t>Who are they?</a:t>
            </a:r>
          </a:p>
          <a:p>
            <a:r>
              <a:rPr lang="en-AU" sz="6600" dirty="0">
                <a:latin typeface="Arial Black" panose="020B0A04020102020204" pitchFamily="34" charset="0"/>
              </a:rPr>
              <a:t>What Can They do?</a:t>
            </a:r>
          </a:p>
        </p:txBody>
      </p:sp>
    </p:spTree>
    <p:extLst>
      <p:ext uri="{BB962C8B-B14F-4D97-AF65-F5344CB8AC3E}">
        <p14:creationId xmlns:p14="http://schemas.microsoft.com/office/powerpoint/2010/main" val="2486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3EE56-15A6-43D2-81A5-435D250A1B9E}"/>
              </a:ext>
            </a:extLst>
          </p:cNvPr>
          <p:cNvSpPr>
            <a:spLocks noGrp="1"/>
          </p:cNvSpPr>
          <p:nvPr>
            <p:ph type="title"/>
          </p:nvPr>
        </p:nvSpPr>
        <p:spPr/>
        <p:txBody>
          <a:bodyPr>
            <a:normAutofit/>
          </a:bodyPr>
          <a:lstStyle/>
          <a:p>
            <a:pPr algn="ctr"/>
            <a:r>
              <a:rPr lang="en-AU" sz="4000" dirty="0">
                <a:latin typeface="Arial Black" panose="020B0A04020102020204" pitchFamily="34" charset="0"/>
              </a:rPr>
              <a:t>There are always three sides to gender based violence</a:t>
            </a:r>
          </a:p>
        </p:txBody>
      </p:sp>
      <p:graphicFrame>
        <p:nvGraphicFramePr>
          <p:cNvPr id="2" name="Content Placeholder 1">
            <a:extLst>
              <a:ext uri="{FF2B5EF4-FFF2-40B4-BE49-F238E27FC236}">
                <a16:creationId xmlns:a16="http://schemas.microsoft.com/office/drawing/2014/main" id="{EBF622BD-28EE-4306-BC3A-2104FCC207F6}"/>
              </a:ext>
            </a:extLst>
          </p:cNvPr>
          <p:cNvGraphicFramePr>
            <a:graphicFrameLocks noGrp="1"/>
          </p:cNvGraphicFramePr>
          <p:nvPr>
            <p:ph idx="1"/>
            <p:extLst>
              <p:ext uri="{D42A27DB-BD31-4B8C-83A1-F6EECF244321}">
                <p14:modId xmlns:p14="http://schemas.microsoft.com/office/powerpoint/2010/main" val="25686055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86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342</Words>
  <Application>Microsoft Office PowerPoint</Application>
  <PresentationFormat>Widescreen</PresentationFormat>
  <Paragraphs>65</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Algerian</vt:lpstr>
      <vt:lpstr>Arial</vt:lpstr>
      <vt:lpstr>Arial Black</vt:lpstr>
      <vt:lpstr>Calibri</vt:lpstr>
      <vt:lpstr>Calibri Light</vt:lpstr>
      <vt:lpstr>Wingdings</vt:lpstr>
      <vt:lpstr>Office Theme</vt:lpstr>
      <vt:lpstr>Welcome  Bystander Training </vt:lpstr>
      <vt:lpstr>Acknowledgement of Country  Gippsland Women's Health and the East Gippsland Primary Care Partnership acknowledge the traditional custodians of the land on which we gather today. We recognise and respect the cultural heritage of the Aboriginal and Torres Straight Islander peoples, their beliefs and close relationship with these lands. We pay respects to the elders of the community, past present and emerging and we thank them for their contribution to health services across East Gippsland </vt:lpstr>
      <vt:lpstr> </vt:lpstr>
      <vt:lpstr>House Keeping </vt:lpstr>
      <vt:lpstr>What to Expect Today           </vt:lpstr>
      <vt:lpstr>Leadership</vt:lpstr>
      <vt:lpstr>PowerPoint Presentation</vt:lpstr>
      <vt:lpstr>Bystanders </vt:lpstr>
      <vt:lpstr>There are always three sides to gender based violence</vt:lpstr>
      <vt:lpstr>PowerPoint Presentation</vt:lpstr>
      <vt:lpstr>Scenario</vt:lpstr>
      <vt:lpstr>Direct</vt:lpstr>
      <vt:lpstr>Indirect</vt:lpstr>
      <vt:lpstr>Distract</vt:lpstr>
      <vt:lpstr>Protocol</vt:lpstr>
      <vt:lpstr>PowerPoint Presentation</vt:lpstr>
      <vt:lpstr>Break</vt:lpstr>
      <vt:lpstr>Objectification of women</vt:lpstr>
      <vt:lpstr>PowerPoint Presentation</vt:lpstr>
      <vt:lpstr>PowerPoint Presentation</vt:lpstr>
      <vt:lpstr>PowerPoint Presentation</vt:lpstr>
      <vt:lpstr>PowerPoint Presentation</vt:lpstr>
      <vt:lpstr>Statement</vt:lpstr>
      <vt:lpstr>Language and Jokes</vt:lpstr>
      <vt:lpstr>PowerPoint Presentation</vt:lpstr>
      <vt:lpstr>PowerPoint Presentation</vt:lpstr>
      <vt:lpstr>PowerPoint Presentation</vt:lpstr>
      <vt:lpstr>A kid asks his dad, "What's a man?" The dad says, "A man is someone who is responsible and cares for their family." The kid says, "I hope one day I can be a man just like mom!"</vt:lpstr>
      <vt:lpstr>Statement</vt:lpstr>
      <vt:lpstr>The Wrap Up </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Bystander Training</dc:title>
  <dc:creator>Glenn Bury</dc:creator>
  <cp:lastModifiedBy>Glenn Bury</cp:lastModifiedBy>
  <cp:revision>52</cp:revision>
  <dcterms:created xsi:type="dcterms:W3CDTF">2019-11-13T03:50:46Z</dcterms:created>
  <dcterms:modified xsi:type="dcterms:W3CDTF">2019-11-24T22:46:55Z</dcterms:modified>
</cp:coreProperties>
</file>