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8" r:id="rId1"/>
  </p:sldMasterIdLst>
  <p:notesMasterIdLst>
    <p:notesMasterId r:id="rId16"/>
  </p:notesMasterIdLst>
  <p:sldIdLst>
    <p:sldId id="256" r:id="rId2"/>
    <p:sldId id="257" r:id="rId3"/>
    <p:sldId id="259" r:id="rId4"/>
    <p:sldId id="260" r:id="rId5"/>
    <p:sldId id="261" r:id="rId6"/>
    <p:sldId id="269" r:id="rId7"/>
    <p:sldId id="271" r:id="rId8"/>
    <p:sldId id="262" r:id="rId9"/>
    <p:sldId id="263" r:id="rId10"/>
    <p:sldId id="264" r:id="rId11"/>
    <p:sldId id="268" r:id="rId12"/>
    <p:sldId id="270" r:id="rId13"/>
    <p:sldId id="266" r:id="rId14"/>
    <p:sldId id="267" r:id="rId1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768" autoAdjust="0"/>
  </p:normalViewPr>
  <p:slideViewPr>
    <p:cSldViewPr snapToGrid="0">
      <p:cViewPr varScale="1">
        <p:scale>
          <a:sx n="67" d="100"/>
          <a:sy n="67" d="100"/>
        </p:scale>
        <p:origin x="221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6C5474-3369-4DE8-A899-B86E39CA97F3}" type="datetimeFigureOut">
              <a:rPr lang="en-AU" smtClean="0"/>
              <a:t>23/09/2019</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42BF010-8406-4408-B6AF-353187543CDC}" type="slidenum">
              <a:rPr lang="en-AU" smtClean="0"/>
              <a:t>‹#›</a:t>
            </a:fld>
            <a:endParaRPr lang="en-AU"/>
          </a:p>
        </p:txBody>
      </p:sp>
    </p:spTree>
    <p:extLst>
      <p:ext uri="{BB962C8B-B14F-4D97-AF65-F5344CB8AC3E}">
        <p14:creationId xmlns:p14="http://schemas.microsoft.com/office/powerpoint/2010/main" val="335610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1</a:t>
            </a:fld>
            <a:endParaRPr lang="en-AU"/>
          </a:p>
        </p:txBody>
      </p:sp>
    </p:spTree>
    <p:extLst>
      <p:ext uri="{BB962C8B-B14F-4D97-AF65-F5344CB8AC3E}">
        <p14:creationId xmlns:p14="http://schemas.microsoft.com/office/powerpoint/2010/main" val="1132362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GEGAC identified as a site that would benefit from receiving eye health equipment and received a Retinal Camera</a:t>
            </a:r>
            <a:r>
              <a:rPr lang="en-AU" sz="1200" baseline="0" dirty="0"/>
              <a:t> </a:t>
            </a:r>
            <a:r>
              <a:rPr lang="en-AU" sz="1200" dirty="0">
                <a:latin typeface="Century Gothic" panose="020B0502020202020204" pitchFamily="34" charset="0"/>
              </a:rPr>
              <a:t>provided by </a:t>
            </a:r>
            <a:r>
              <a:rPr lang="en-AU" sz="1200" i="1" dirty="0">
                <a:latin typeface="Century Gothic" panose="020B0502020202020204" pitchFamily="34" charset="0"/>
              </a:rPr>
              <a:t>The Provision of Eye Health Equipment and Training Program </a:t>
            </a:r>
            <a:r>
              <a:rPr lang="en-AU" sz="1200" dirty="0">
                <a:latin typeface="Century Gothic" panose="020B0502020202020204" pitchFamily="34" charset="0"/>
              </a:rPr>
              <a:t>co-led by Brien Holden Vision Institute and the Australian College of </a:t>
            </a:r>
            <a:r>
              <a:rPr lang="en-AU" sz="1200" dirty="0" smtClean="0">
                <a:latin typeface="Century Gothic" panose="020B0502020202020204" pitchFamily="34" charset="0"/>
              </a:rPr>
              <a:t>Optometry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a:t>Training on the camera was delivered by The Australian College of Optometry. So far 9 staff have been trained</a:t>
            </a:r>
            <a:r>
              <a:rPr lang="en-AU" sz="1200" baseline="0"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aseline="0" dirty="0"/>
          </a:p>
          <a:p>
            <a:pPr marL="171450" indent="-171450">
              <a:buFont typeface="Arial" panose="020B0604020202020204" pitchFamily="34" charset="0"/>
              <a:buChar char="•"/>
            </a:pPr>
            <a:r>
              <a:rPr lang="en-AU" sz="1200" baseline="0" dirty="0"/>
              <a:t>In 2018 we wanted to increase the use of the camera and held a community day. The community day was funded by GEGAC and Melbourne University</a:t>
            </a:r>
            <a:r>
              <a:rPr lang="en-AU" sz="1200" baseline="0" dirty="0" smtClean="0"/>
              <a:t>.</a:t>
            </a:r>
          </a:p>
          <a:p>
            <a:pPr marL="171450" indent="-171450">
              <a:buFont typeface="Arial" panose="020B0604020202020204" pitchFamily="34" charset="0"/>
              <a:buChar char="•"/>
            </a:pPr>
            <a:endParaRPr lang="en-AU" sz="1200" baseline="0" dirty="0"/>
          </a:p>
          <a:p>
            <a:pPr marL="171450" indent="-171450">
              <a:buFont typeface="Arial" panose="020B0604020202020204" pitchFamily="34" charset="0"/>
              <a:buChar char="•"/>
            </a:pPr>
            <a:r>
              <a:rPr lang="en-AU" sz="1200" baseline="0" dirty="0"/>
              <a:t>Our target group for the day was Aboriginal people who have diabetes</a:t>
            </a:r>
            <a:r>
              <a:rPr lang="en-AU" sz="1200" baseline="0" dirty="0" smtClean="0"/>
              <a:t>.</a:t>
            </a:r>
          </a:p>
          <a:p>
            <a:pPr marL="171450" indent="-171450">
              <a:buFont typeface="Arial" panose="020B0604020202020204" pitchFamily="34" charset="0"/>
              <a:buChar char="•"/>
            </a:pPr>
            <a:endParaRPr lang="en-AU" sz="1200" baseline="0" dirty="0"/>
          </a:p>
          <a:p>
            <a:pPr marL="171450" indent="-171450">
              <a:buFont typeface="Arial" panose="020B0604020202020204" pitchFamily="34" charset="0"/>
              <a:buChar char="•"/>
            </a:pPr>
            <a:r>
              <a:rPr lang="en-AU" sz="1200" baseline="0" dirty="0"/>
              <a:t>The day consisted of yarning, education, eye health screenings, games and a movie</a:t>
            </a:r>
            <a:r>
              <a:rPr lang="en-AU" sz="1200" baseline="0" dirty="0" smtClean="0"/>
              <a:t>.</a:t>
            </a:r>
          </a:p>
          <a:p>
            <a:pPr marL="171450" indent="-171450">
              <a:buFont typeface="Arial" panose="020B0604020202020204" pitchFamily="34" charset="0"/>
              <a:buChar char="•"/>
            </a:pPr>
            <a:endParaRPr lang="en-AU" sz="1200" baseline="0" dirty="0"/>
          </a:p>
          <a:p>
            <a:pPr marL="171450" indent="-171450">
              <a:buFont typeface="Arial" panose="020B0604020202020204" pitchFamily="34" charset="0"/>
              <a:buChar char="•"/>
            </a:pPr>
            <a:r>
              <a:rPr lang="en-AU" sz="1200" baseline="0" dirty="0"/>
              <a:t>Results from the day suggested good community engagement and increased awareness of the availability of the retinal camera.</a:t>
            </a:r>
          </a:p>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10</a:t>
            </a:fld>
            <a:endParaRPr lang="en-AU"/>
          </a:p>
        </p:txBody>
      </p:sp>
    </p:spTree>
    <p:extLst>
      <p:ext uri="{BB962C8B-B14F-4D97-AF65-F5344CB8AC3E}">
        <p14:creationId xmlns:p14="http://schemas.microsoft.com/office/powerpoint/2010/main" val="1638813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aseline="0" dirty="0"/>
          </a:p>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11</a:t>
            </a:fld>
            <a:endParaRPr lang="en-AU"/>
          </a:p>
        </p:txBody>
      </p:sp>
    </p:spTree>
    <p:extLst>
      <p:ext uri="{BB962C8B-B14F-4D97-AF65-F5344CB8AC3E}">
        <p14:creationId xmlns:p14="http://schemas.microsoft.com/office/powerpoint/2010/main" val="1943396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AU" dirty="0">
                <a:latin typeface="Century Gothic" panose="020B0502020202020204" pitchFamily="34" charset="0"/>
              </a:rPr>
              <a:t>More clarity on pathways</a:t>
            </a:r>
          </a:p>
          <a:p>
            <a:pPr algn="just"/>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Creating sustainable pathways for short term projects, for example the visiting IDEAS</a:t>
            </a:r>
            <a:r>
              <a:rPr lang="en-AU" baseline="0" dirty="0">
                <a:latin typeface="Century Gothic" panose="020B0502020202020204" pitchFamily="34" charset="0"/>
              </a:rPr>
              <a:t> Van.</a:t>
            </a:r>
            <a:endParaRPr lang="en-AU" dirty="0">
              <a:latin typeface="Century Gothic" panose="020B0502020202020204" pitchFamily="34" charset="0"/>
            </a:endParaRP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Considering education on asking the question for local service providers.</a:t>
            </a:r>
          </a:p>
          <a:p>
            <a:pPr algn="just"/>
            <a:endParaRPr lang="en-AU" dirty="0">
              <a:latin typeface="Century Gothic" panose="020B0502020202020204" pitchFamily="34" charset="0"/>
            </a:endParaRPr>
          </a:p>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12</a:t>
            </a:fld>
            <a:endParaRPr lang="en-AU"/>
          </a:p>
        </p:txBody>
      </p:sp>
    </p:spTree>
    <p:extLst>
      <p:ext uri="{BB962C8B-B14F-4D97-AF65-F5344CB8AC3E}">
        <p14:creationId xmlns:p14="http://schemas.microsoft.com/office/powerpoint/2010/main" val="94022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42BF010-8406-4408-B6AF-353187543CDC}" type="slidenum">
              <a:rPr lang="en-AU" smtClean="0"/>
              <a:t>13</a:t>
            </a:fld>
            <a:endParaRPr lang="en-AU"/>
          </a:p>
        </p:txBody>
      </p:sp>
    </p:spTree>
    <p:extLst>
      <p:ext uri="{BB962C8B-B14F-4D97-AF65-F5344CB8AC3E}">
        <p14:creationId xmlns:p14="http://schemas.microsoft.com/office/powerpoint/2010/main" val="315895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14</a:t>
            </a:fld>
            <a:endParaRPr lang="en-AU"/>
          </a:p>
        </p:txBody>
      </p:sp>
    </p:spTree>
    <p:extLst>
      <p:ext uri="{BB962C8B-B14F-4D97-AF65-F5344CB8AC3E}">
        <p14:creationId xmlns:p14="http://schemas.microsoft.com/office/powerpoint/2010/main" val="410028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Century Gothic" panose="020B0502020202020204" pitchFamily="34" charset="0"/>
              </a:rPr>
              <a:t>We would like to acknowledge the Yorta </a:t>
            </a:r>
            <a:r>
              <a:rPr lang="en-AU" dirty="0" err="1">
                <a:latin typeface="Century Gothic" panose="020B0502020202020204" pitchFamily="34" charset="0"/>
              </a:rPr>
              <a:t>Yorta</a:t>
            </a:r>
            <a:r>
              <a:rPr lang="en-AU" dirty="0">
                <a:latin typeface="Century Gothic" panose="020B0502020202020204" pitchFamily="34" charset="0"/>
              </a:rPr>
              <a:t> people as the traditional owners of the land on which we are presenting on today. We recognise and respect their cultural heritage, beliefs and relationship with the lands. We pay respect to the Elders Past, Present and Emerging. We would also like to pay our respect to all Aboriginal people here with us today and who have lived on this beautiful country for many generations</a:t>
            </a:r>
          </a:p>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2</a:t>
            </a:fld>
            <a:endParaRPr lang="en-AU"/>
          </a:p>
        </p:txBody>
      </p:sp>
    </p:spTree>
    <p:extLst>
      <p:ext uri="{BB962C8B-B14F-4D97-AF65-F5344CB8AC3E}">
        <p14:creationId xmlns:p14="http://schemas.microsoft.com/office/powerpoint/2010/main" val="425726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Century Gothic" panose="020B0502020202020204" pitchFamily="34" charset="0"/>
              </a:rPr>
              <a:t>The East Gippsland Aboriginal Eye Health Partnership is a collaboration between 4</a:t>
            </a:r>
            <a:r>
              <a:rPr lang="en-AU" baseline="0" dirty="0">
                <a:latin typeface="Century Gothic" panose="020B0502020202020204" pitchFamily="34" charset="0"/>
              </a:rPr>
              <a:t> local ACCHOs, VACCO,</a:t>
            </a:r>
            <a:r>
              <a:rPr lang="en-AU" dirty="0">
                <a:latin typeface="Century Gothic" panose="020B0502020202020204" pitchFamily="34" charset="0"/>
              </a:rPr>
              <a:t> local health organisations, Vision Australia, Department of Health and Human Services, Australian College of Optometry, Consultant optometrists and Melbourne University.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3</a:t>
            </a:fld>
            <a:endParaRPr lang="en-AU"/>
          </a:p>
        </p:txBody>
      </p:sp>
    </p:spTree>
    <p:extLst>
      <p:ext uri="{BB962C8B-B14F-4D97-AF65-F5344CB8AC3E}">
        <p14:creationId xmlns:p14="http://schemas.microsoft.com/office/powerpoint/2010/main" val="235362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Nationally, despite Indigenous kids &lt; 15 years having less vision problems than non-indigenous kids, Aboriginal and Torres Strait Islander adults experience 3 times higher rates of blindness and vision loss than non-Indigenous </a:t>
            </a:r>
            <a:r>
              <a:rPr lang="en-AU" dirty="0" smtClean="0"/>
              <a:t>Australians</a:t>
            </a:r>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r>
              <a:rPr lang="en-AU" dirty="0" smtClean="0"/>
              <a:t>The </a:t>
            </a:r>
            <a:r>
              <a:rPr lang="en-AU" dirty="0"/>
              <a:t>main causes of vision loss in Aboriginal and Torres Strait Island communities in Victoria are largely preventable or treatable </a:t>
            </a:r>
            <a:r>
              <a:rPr lang="en-AU" sz="1200" b="0" i="0" kern="1200" dirty="0">
                <a:solidFill>
                  <a:schemeClr val="tx1"/>
                </a:solidFill>
                <a:effectLst/>
                <a:latin typeface="+mn-lt"/>
                <a:ea typeface="+mn-ea"/>
                <a:cs typeface="+mn-cs"/>
              </a:rPr>
              <a:t>(uncorrected refractive error, cataract, diabetic eye disease)</a:t>
            </a:r>
          </a:p>
          <a:p>
            <a:endParaRPr lang="en-AU" sz="1200" b="0" i="0" kern="1200" dirty="0">
              <a:solidFill>
                <a:schemeClr val="tx1"/>
              </a:solidFill>
              <a:effectLst/>
              <a:latin typeface="+mn-lt"/>
              <a:ea typeface="+mn-ea"/>
              <a:cs typeface="+mn-cs"/>
            </a:endParaRP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Regional work is happening around the country to address the barriers that lead to this gap</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Group was established in 2017 to look at pathways of care and identify any gaps and issues for Aboriginal and Torres Strait Islander people in the East Gippsland </a:t>
            </a:r>
            <a:r>
              <a:rPr lang="en-AU" dirty="0" smtClean="0"/>
              <a:t>region</a:t>
            </a:r>
          </a:p>
          <a:p>
            <a:pPr marL="285750" indent="-285750">
              <a:buFont typeface="Arial" panose="020B0604020202020204" pitchFamily="34" charset="0"/>
              <a:buChar char="•"/>
            </a:pPr>
            <a:endParaRPr lang="en-AU" sz="1200" b="0" i="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AU" sz="1200" b="0" i="0" kern="1200" dirty="0" smtClean="0">
                <a:solidFill>
                  <a:schemeClr val="tx1"/>
                </a:solidFill>
                <a:effectLst/>
                <a:latin typeface="+mn-lt"/>
                <a:ea typeface="+mn-ea"/>
                <a:cs typeface="+mn-cs"/>
              </a:rPr>
              <a:t>Conversations </a:t>
            </a:r>
            <a:r>
              <a:rPr lang="en-AU" sz="1200" b="0" i="0" kern="1200" dirty="0">
                <a:solidFill>
                  <a:schemeClr val="tx1"/>
                </a:solidFill>
                <a:effectLst/>
                <a:latin typeface="+mn-lt"/>
                <a:ea typeface="+mn-ea"/>
                <a:cs typeface="+mn-cs"/>
              </a:rPr>
              <a:t>started in 2016. The initial idea was</a:t>
            </a:r>
            <a:r>
              <a:rPr lang="en-AU" sz="1200" b="0" i="0" kern="1200" baseline="0" dirty="0">
                <a:solidFill>
                  <a:schemeClr val="tx1"/>
                </a:solidFill>
                <a:effectLst/>
                <a:latin typeface="+mn-lt"/>
                <a:ea typeface="+mn-ea"/>
                <a:cs typeface="+mn-cs"/>
              </a:rPr>
              <a:t> pitched by</a:t>
            </a:r>
            <a:r>
              <a:rPr lang="en-AU" sz="1200" b="0" i="0" kern="1200" dirty="0">
                <a:solidFill>
                  <a:schemeClr val="tx1"/>
                </a:solidFill>
                <a:effectLst/>
                <a:latin typeface="+mn-lt"/>
                <a:ea typeface="+mn-ea"/>
                <a:cs typeface="+mn-cs"/>
              </a:rPr>
              <a:t> Indigenous Eye Health (</a:t>
            </a:r>
            <a:r>
              <a:rPr lang="en-AU" sz="1200" b="0" i="0" kern="1200" dirty="0" err="1">
                <a:solidFill>
                  <a:schemeClr val="tx1"/>
                </a:solidFill>
                <a:effectLst/>
                <a:latin typeface="+mn-lt"/>
                <a:ea typeface="+mn-ea"/>
                <a:cs typeface="+mn-cs"/>
              </a:rPr>
              <a:t>Uni</a:t>
            </a:r>
            <a:r>
              <a:rPr lang="en-AU" sz="1200" b="0" i="0" kern="1200" dirty="0">
                <a:solidFill>
                  <a:schemeClr val="tx1"/>
                </a:solidFill>
                <a:effectLst/>
                <a:latin typeface="+mn-lt"/>
                <a:ea typeface="+mn-ea"/>
                <a:cs typeface="+mn-cs"/>
              </a:rPr>
              <a:t> Melbourne), VACCHO and the Australian College of Optometry (</a:t>
            </a:r>
            <a:r>
              <a:rPr lang="en-AU" sz="1200" b="0" i="0" kern="1200" dirty="0" smtClean="0">
                <a:solidFill>
                  <a:schemeClr val="tx1"/>
                </a:solidFill>
                <a:effectLst/>
                <a:latin typeface="+mn-lt"/>
                <a:ea typeface="+mn-ea"/>
                <a:cs typeface="+mn-cs"/>
              </a:rPr>
              <a:t>ACO.</a:t>
            </a:r>
          </a:p>
          <a:p>
            <a:pPr marL="285750" indent="-285750">
              <a:buFont typeface="Arial" panose="020B0604020202020204" pitchFamily="34" charset="0"/>
              <a:buChar char="•"/>
            </a:pPr>
            <a:endParaRPr lang="en-AU" sz="1200" b="0" i="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AU" sz="1200" b="0" i="0" kern="1200" dirty="0" smtClean="0">
                <a:solidFill>
                  <a:schemeClr val="tx1"/>
                </a:solidFill>
                <a:effectLst/>
                <a:latin typeface="+mn-lt"/>
                <a:ea typeface="+mn-ea"/>
                <a:cs typeface="+mn-cs"/>
              </a:rPr>
              <a:t>Over</a:t>
            </a:r>
            <a:r>
              <a:rPr lang="en-AU" sz="1200" b="0" i="0" kern="1200" baseline="0" dirty="0" smtClean="0">
                <a:solidFill>
                  <a:schemeClr val="tx1"/>
                </a:solidFill>
                <a:effectLst/>
                <a:latin typeface="+mn-lt"/>
                <a:ea typeface="+mn-ea"/>
                <a:cs typeface="+mn-cs"/>
              </a:rPr>
              <a:t> </a:t>
            </a:r>
            <a:r>
              <a:rPr lang="en-AU" sz="1200" b="0" i="0" kern="1200" baseline="0" dirty="0">
                <a:solidFill>
                  <a:schemeClr val="tx1"/>
                </a:solidFill>
                <a:effectLst/>
                <a:latin typeface="+mn-lt"/>
                <a:ea typeface="+mn-ea"/>
                <a:cs typeface="+mn-cs"/>
              </a:rPr>
              <a:t>the course of 2 years, they meet with our ACCHOs, DHHS, EGPCP and local hospitals, with the partnership slowly gathering </a:t>
            </a:r>
            <a:r>
              <a:rPr lang="en-AU" sz="1200" b="0" i="0" kern="1200" baseline="0" dirty="0" smtClean="0">
                <a:solidFill>
                  <a:schemeClr val="tx1"/>
                </a:solidFill>
                <a:effectLst/>
                <a:latin typeface="+mn-lt"/>
                <a:ea typeface="+mn-ea"/>
                <a:cs typeface="+mn-cs"/>
              </a:rPr>
              <a:t>momentum.</a:t>
            </a:r>
          </a:p>
          <a:p>
            <a:pPr marL="285750" indent="-285750">
              <a:buFont typeface="Arial" panose="020B0604020202020204" pitchFamily="34" charset="0"/>
              <a:buChar char="•"/>
            </a:pPr>
            <a:endParaRPr lang="en-AU" sz="1200" b="0" i="0" kern="1200" baseline="0" dirty="0" smtClean="0">
              <a:solidFill>
                <a:schemeClr val="tx1"/>
              </a:solidFill>
              <a:effectLst/>
              <a:latin typeface="+mn-lt"/>
              <a:ea typeface="+mn-ea"/>
              <a:cs typeface="+mn-cs"/>
            </a:endParaRPr>
          </a:p>
          <a:p>
            <a:pPr marL="285750" indent="-285750">
              <a:buFont typeface="Arial" panose="020B0604020202020204" pitchFamily="34" charset="0"/>
              <a:buChar char="•"/>
            </a:pPr>
            <a:r>
              <a:rPr lang="en-AU" sz="1200" b="0" i="0" kern="1200" dirty="0" smtClean="0">
                <a:solidFill>
                  <a:schemeClr val="tx1"/>
                </a:solidFill>
                <a:effectLst/>
                <a:latin typeface="+mn-lt"/>
                <a:ea typeface="+mn-ea"/>
                <a:cs typeface="+mn-cs"/>
              </a:rPr>
              <a:t>From</a:t>
            </a:r>
            <a:r>
              <a:rPr lang="en-AU" sz="1200" b="0" i="0" kern="1200" baseline="0" dirty="0" smtClean="0">
                <a:solidFill>
                  <a:schemeClr val="tx1"/>
                </a:solidFill>
                <a:effectLst/>
                <a:latin typeface="+mn-lt"/>
                <a:ea typeface="+mn-ea"/>
                <a:cs typeface="+mn-cs"/>
              </a:rPr>
              <a:t> </a:t>
            </a:r>
            <a:r>
              <a:rPr lang="en-AU" sz="1200" b="0" i="0" kern="1200" baseline="0" dirty="0">
                <a:solidFill>
                  <a:schemeClr val="tx1"/>
                </a:solidFill>
                <a:effectLst/>
                <a:latin typeface="+mn-lt"/>
                <a:ea typeface="+mn-ea"/>
                <a:cs typeface="+mn-cs"/>
              </a:rPr>
              <a:t>then the partnership has grown with</a:t>
            </a:r>
            <a:r>
              <a:rPr lang="en-AU" sz="1200" b="0" i="0" kern="1200" dirty="0">
                <a:solidFill>
                  <a:schemeClr val="tx1"/>
                </a:solidFill>
                <a:effectLst/>
                <a:latin typeface="+mn-lt"/>
                <a:ea typeface="+mn-ea"/>
                <a:cs typeface="+mn-cs"/>
              </a:rPr>
              <a:t> other stakeholders invited to participate including the ACO, VACCHO, the </a:t>
            </a:r>
            <a:r>
              <a:rPr lang="en-AU" sz="1200" b="0" i="0" kern="1200" dirty="0" smtClean="0">
                <a:solidFill>
                  <a:schemeClr val="tx1"/>
                </a:solidFill>
                <a:effectLst/>
                <a:latin typeface="+mn-lt"/>
                <a:ea typeface="+mn-ea"/>
                <a:cs typeface="+mn-cs"/>
              </a:rPr>
              <a:t>GPHN.</a:t>
            </a:r>
          </a:p>
          <a:p>
            <a:pPr marL="285750" indent="-285750">
              <a:buFont typeface="Arial" panose="020B0604020202020204" pitchFamily="34" charset="0"/>
              <a:buChar char="•"/>
            </a:pPr>
            <a:endParaRPr lang="en-AU" sz="1200" b="0" i="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AU" sz="1200" b="0" i="0" kern="1200" dirty="0" smtClean="0">
                <a:solidFill>
                  <a:schemeClr val="tx1"/>
                </a:solidFill>
                <a:effectLst/>
                <a:latin typeface="+mn-lt"/>
                <a:ea typeface="+mn-ea"/>
                <a:cs typeface="+mn-cs"/>
              </a:rPr>
              <a:t>The </a:t>
            </a:r>
            <a:r>
              <a:rPr lang="en-AU" sz="1200" b="0" i="0" kern="1200" dirty="0">
                <a:solidFill>
                  <a:schemeClr val="tx1"/>
                </a:solidFill>
                <a:effectLst/>
                <a:latin typeface="+mn-lt"/>
                <a:ea typeface="+mn-ea"/>
                <a:cs typeface="+mn-cs"/>
              </a:rPr>
              <a:t>partnership now</a:t>
            </a:r>
            <a:r>
              <a:rPr lang="en-AU" sz="1200" b="0" i="0" kern="1200" baseline="0" dirty="0">
                <a:solidFill>
                  <a:schemeClr val="tx1"/>
                </a:solidFill>
                <a:effectLst/>
                <a:latin typeface="+mn-lt"/>
                <a:ea typeface="+mn-ea"/>
                <a:cs typeface="+mn-cs"/>
              </a:rPr>
              <a:t> includes</a:t>
            </a:r>
            <a:r>
              <a:rPr lang="en-AU" sz="1200" b="0" i="0" kern="1200" dirty="0">
                <a:solidFill>
                  <a:schemeClr val="tx1"/>
                </a:solidFill>
                <a:effectLst/>
                <a:latin typeface="+mn-lt"/>
                <a:ea typeface="+mn-ea"/>
                <a:cs typeface="+mn-cs"/>
              </a:rPr>
              <a:t> 33 people representing</a:t>
            </a:r>
            <a:r>
              <a:rPr lang="en-AU" sz="1200" b="0" i="0" kern="1200" baseline="0" dirty="0">
                <a:solidFill>
                  <a:schemeClr val="tx1"/>
                </a:solidFill>
                <a:effectLst/>
                <a:latin typeface="+mn-lt"/>
                <a:ea typeface="+mn-ea"/>
                <a:cs typeface="+mn-cs"/>
              </a:rPr>
              <a:t> 13 organisations.</a:t>
            </a:r>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4</a:t>
            </a:fld>
            <a:endParaRPr lang="en-AU"/>
          </a:p>
        </p:txBody>
      </p:sp>
    </p:spTree>
    <p:extLst>
      <p:ext uri="{BB962C8B-B14F-4D97-AF65-F5344CB8AC3E}">
        <p14:creationId xmlns:p14="http://schemas.microsoft.com/office/powerpoint/2010/main" val="407466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AU" dirty="0">
                <a:latin typeface="Century Gothic" panose="020B0502020202020204" pitchFamily="34" charset="0"/>
              </a:rPr>
              <a:t>Aim: To improve eye health outcomes for Aboriginal people in the region.</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We</a:t>
            </a:r>
            <a:r>
              <a:rPr lang="en-AU" baseline="0" dirty="0">
                <a:latin typeface="Century Gothic" panose="020B0502020202020204" pitchFamily="34" charset="0"/>
              </a:rPr>
              <a:t> put a call out to people that maybe interested in being a part of the partnership. </a:t>
            </a:r>
          </a:p>
          <a:p>
            <a:pPr marL="285750" indent="-285750" algn="just">
              <a:buFont typeface="Arial" panose="020B0604020202020204" pitchFamily="34" charset="0"/>
              <a:buChar char="•"/>
            </a:pPr>
            <a:endParaRPr lang="en-AU" baseline="0" dirty="0">
              <a:latin typeface="Century Gothic" panose="020B0502020202020204" pitchFamily="34" charset="0"/>
            </a:endParaRPr>
          </a:p>
          <a:p>
            <a:pPr marL="285750" indent="-285750" algn="just">
              <a:buFont typeface="Arial" panose="020B0604020202020204" pitchFamily="34" charset="0"/>
              <a:buChar char="•"/>
            </a:pPr>
            <a:r>
              <a:rPr lang="en-AU" baseline="0" dirty="0">
                <a:latin typeface="Century Gothic" panose="020B0502020202020204" pitchFamily="34" charset="0"/>
              </a:rPr>
              <a:t>We then gathered the data based on the University of Melbourne’s template in partnership with agencies to identify where we had strengths and where the patient journey could be improved.</a:t>
            </a:r>
            <a:endParaRPr lang="en-AU" dirty="0">
              <a:latin typeface="Century Gothic" panose="020B0502020202020204" pitchFamily="34" charset="0"/>
            </a:endParaRPr>
          </a:p>
          <a:p>
            <a:pPr algn="just"/>
            <a:endParaRPr lang="en-AU"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342BF010-8406-4408-B6AF-353187543CDC}" type="slidenum">
              <a:rPr lang="en-AU" smtClean="0"/>
              <a:t>5</a:t>
            </a:fld>
            <a:endParaRPr lang="en-AU"/>
          </a:p>
        </p:txBody>
      </p:sp>
    </p:spTree>
    <p:extLst>
      <p:ext uri="{BB962C8B-B14F-4D97-AF65-F5344CB8AC3E}">
        <p14:creationId xmlns:p14="http://schemas.microsoft.com/office/powerpoint/2010/main" val="150285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AU" dirty="0">
                <a:latin typeface="Century Gothic" panose="020B0502020202020204" pitchFamily="34" charset="0"/>
              </a:rPr>
              <a:t>Staff turn over</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Getting everyone around the table</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Collection of data </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Coordination of pathways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Engaging eye health care services in the importance of Aboriginal eye health</a:t>
            </a:r>
          </a:p>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6</a:t>
            </a:fld>
            <a:endParaRPr lang="en-AU"/>
          </a:p>
        </p:txBody>
      </p:sp>
    </p:spTree>
    <p:extLst>
      <p:ext uri="{BB962C8B-B14F-4D97-AF65-F5344CB8AC3E}">
        <p14:creationId xmlns:p14="http://schemas.microsoft.com/office/powerpoint/2010/main" val="392670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Cooperation of partnership</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Commitment of ACCHOs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Willingness of local hospital to explore getting </a:t>
            </a:r>
            <a:r>
              <a:rPr lang="en-AU" dirty="0" smtClean="0">
                <a:latin typeface="Century Gothic" panose="020B0502020202020204" pitchFamily="34" charset="0"/>
              </a:rPr>
              <a:t>ophthalmologist </a:t>
            </a:r>
            <a:r>
              <a:rPr lang="en-AU" dirty="0">
                <a:latin typeface="Century Gothic" panose="020B0502020202020204" pitchFamily="34" charset="0"/>
              </a:rPr>
              <a:t>on site</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Commitment of local hospital to improving access for Aboriginal patients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Support of the PCP for secretariat</a:t>
            </a:r>
          </a:p>
          <a:p>
            <a:pPr marL="285750" indent="-285750" algn="just">
              <a:buFont typeface="Arial" panose="020B0604020202020204" pitchFamily="34" charset="0"/>
              <a:buChar char="•"/>
            </a:pPr>
            <a:endParaRPr lang="en-AU" dirty="0">
              <a:latin typeface="Century Gothic" panose="020B0502020202020204" pitchFamily="34" charset="0"/>
            </a:endParaRPr>
          </a:p>
          <a:p>
            <a:pPr algn="just"/>
            <a:endParaRPr lang="en-AU"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342BF010-8406-4408-B6AF-353187543CDC}" type="slidenum">
              <a:rPr lang="en-AU" smtClean="0"/>
              <a:t>7</a:t>
            </a:fld>
            <a:endParaRPr lang="en-AU"/>
          </a:p>
        </p:txBody>
      </p:sp>
    </p:spTree>
    <p:extLst>
      <p:ext uri="{BB962C8B-B14F-4D97-AF65-F5344CB8AC3E}">
        <p14:creationId xmlns:p14="http://schemas.microsoft.com/office/powerpoint/2010/main" val="2754570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AU" dirty="0">
                <a:latin typeface="Century Gothic" panose="020B0502020202020204" pitchFamily="34" charset="0"/>
              </a:rPr>
              <a:t>We identified that we had quite a good level of preventative eye health across the region, with through connections between ACCHOs and optometrists or utilisation of the ACO visiting optometrist scheme.</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There were larger gaps in the treatment end, with people often heaving to travel to Melbourne to receive services.</a:t>
            </a:r>
          </a:p>
          <a:p>
            <a:pPr marL="0" indent="0" algn="just">
              <a:buFont typeface="Arial" panose="020B0604020202020204" pitchFamily="34" charset="0"/>
              <a:buNone/>
            </a:pPr>
            <a:endParaRPr lang="en-AU" dirty="0">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Have linked with state-wide and national strategies in Aboriginal eye health.</a:t>
            </a:r>
            <a:endParaRPr lang="en-AU" dirty="0">
              <a:latin typeface="Century Gothic" panose="020B0502020202020204" pitchFamily="34" charset="0"/>
            </a:endParaRPr>
          </a:p>
          <a:p>
            <a:pPr marL="0" indent="0" algn="just">
              <a:buFont typeface="Arial" panose="020B0604020202020204" pitchFamily="34" charset="0"/>
              <a:buNone/>
            </a:pPr>
            <a:endParaRPr lang="en-AU" b="1" dirty="0">
              <a:latin typeface="Century Gothic" panose="020B0502020202020204" pitchFamily="34" charset="0"/>
            </a:endParaRP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Good level of preventative eye health across the region</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Minimised some gaps in the treatment end and the distances people have to travel for care by getting an ophthalmologist working at the local hospital and providing additional treatments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t>Have linked with state-wide and national strategies in Aboriginal eye health.</a:t>
            </a:r>
            <a:endParaRPr lang="en-AU" dirty="0">
              <a:latin typeface="Century Gothic" panose="020B0502020202020204" pitchFamily="34" charset="0"/>
            </a:endParaRP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Utilising technology to enable collaboration of a diverse range of participants with meetings attended by those from Melbourne to Orbost and beyond</a:t>
            </a:r>
          </a:p>
          <a:p>
            <a:pPr algn="just"/>
            <a:endParaRPr lang="en-AU" dirty="0">
              <a:latin typeface="Century Gothic" panose="020B0502020202020204" pitchFamily="34" charset="0"/>
            </a:endParaRPr>
          </a:p>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8</a:t>
            </a:fld>
            <a:endParaRPr lang="en-AU"/>
          </a:p>
        </p:txBody>
      </p:sp>
    </p:spTree>
    <p:extLst>
      <p:ext uri="{BB962C8B-B14F-4D97-AF65-F5344CB8AC3E}">
        <p14:creationId xmlns:p14="http://schemas.microsoft.com/office/powerpoint/2010/main" val="625359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AU" sz="1200" dirty="0">
                <a:latin typeface="Century Gothic" panose="020B0502020202020204" pitchFamily="34" charset="0"/>
              </a:rPr>
              <a:t>Identified areas for improvement in the local person’s eye care </a:t>
            </a:r>
            <a:r>
              <a:rPr lang="en-AU" sz="1200" dirty="0" smtClean="0">
                <a:latin typeface="Century Gothic" panose="020B0502020202020204" pitchFamily="34" charset="0"/>
              </a:rPr>
              <a:t>journey</a:t>
            </a:r>
          </a:p>
          <a:p>
            <a:pPr marL="285750" lvl="0" indent="-285750">
              <a:buFont typeface="Arial" panose="020B0604020202020204" pitchFamily="34" charset="0"/>
              <a:buChar char="•"/>
            </a:pPr>
            <a:endParaRPr lang="en-AU" sz="1200" dirty="0">
              <a:latin typeface="Century Gothic" panose="020B0502020202020204" pitchFamily="34" charset="0"/>
            </a:endParaRPr>
          </a:p>
          <a:p>
            <a:pPr marL="285750" lvl="0" indent="-285750">
              <a:buFont typeface="Arial" panose="020B0604020202020204" pitchFamily="34" charset="0"/>
              <a:buChar char="•"/>
            </a:pPr>
            <a:r>
              <a:rPr lang="en-AU" sz="1200" dirty="0">
                <a:latin typeface="Century Gothic" panose="020B0502020202020204" pitchFamily="34" charset="0"/>
              </a:rPr>
              <a:t>Raised the profile of diabetes and diabetes related eye exams with local </a:t>
            </a:r>
            <a:r>
              <a:rPr lang="en-AU" sz="1200" dirty="0" smtClean="0">
                <a:latin typeface="Century Gothic" panose="020B0502020202020204" pitchFamily="34" charset="0"/>
              </a:rPr>
              <a:t>practitioners</a:t>
            </a:r>
          </a:p>
          <a:p>
            <a:pPr marL="285750" lvl="0" indent="-285750">
              <a:buFont typeface="Arial" panose="020B0604020202020204" pitchFamily="34" charset="0"/>
              <a:buChar char="•"/>
            </a:pPr>
            <a:endParaRPr lang="en-AU" sz="1200" dirty="0">
              <a:latin typeface="Century Gothic" panose="020B0502020202020204" pitchFamily="34" charset="0"/>
            </a:endParaRPr>
          </a:p>
          <a:p>
            <a:pPr marL="285750" lvl="0" indent="-285750">
              <a:buFont typeface="Arial" panose="020B0604020202020204" pitchFamily="34" charset="0"/>
              <a:buChar char="•"/>
            </a:pPr>
            <a:r>
              <a:rPr lang="en-AU" sz="1200" dirty="0">
                <a:latin typeface="Century Gothic" panose="020B0502020202020204" pitchFamily="34" charset="0"/>
              </a:rPr>
              <a:t>Contributed to conversations about service coordination between Aboriginal and mainstream services</a:t>
            </a:r>
            <a:r>
              <a:rPr lang="en-AU" sz="1200" dirty="0" smtClean="0">
                <a:latin typeface="Century Gothic" panose="020B0502020202020204" pitchFamily="34" charset="0"/>
              </a:rPr>
              <a:t>.</a:t>
            </a:r>
          </a:p>
          <a:p>
            <a:pPr marL="285750" lvl="0" indent="-285750">
              <a:buFont typeface="Arial" panose="020B0604020202020204" pitchFamily="34" charset="0"/>
              <a:buChar char="•"/>
            </a:pPr>
            <a:endParaRPr lang="en-AU" sz="1200" dirty="0">
              <a:latin typeface="Century Gothic" panose="020B0502020202020204" pitchFamily="34" charset="0"/>
            </a:endParaRPr>
          </a:p>
          <a:p>
            <a:pPr marL="285750" lvl="0" indent="-285750">
              <a:buFont typeface="Arial" panose="020B0604020202020204" pitchFamily="34" charset="0"/>
              <a:buChar char="•"/>
            </a:pPr>
            <a:r>
              <a:rPr lang="en-AU" sz="1200" dirty="0">
                <a:latin typeface="Century Gothic" panose="020B0502020202020204" pitchFamily="34" charset="0"/>
              </a:rPr>
              <a:t>Have brought ocular injections to Bairnsdale – enabling people to access a local service instead of traveling to broader Gippsland or Melbourne</a:t>
            </a:r>
            <a:r>
              <a:rPr lang="en-AU" sz="1200" dirty="0" smtClean="0">
                <a:latin typeface="Century Gothic" panose="020B0502020202020204" pitchFamily="34" charset="0"/>
              </a:rPr>
              <a:t>.</a:t>
            </a:r>
          </a:p>
          <a:p>
            <a:pPr marL="285750" lvl="0" indent="-285750">
              <a:buFont typeface="Arial" panose="020B0604020202020204" pitchFamily="34" charset="0"/>
              <a:buChar char="•"/>
            </a:pPr>
            <a:endParaRPr lang="en-AU" sz="1200" dirty="0">
              <a:latin typeface="Century Gothic" panose="020B0502020202020204" pitchFamily="34" charset="0"/>
            </a:endParaRPr>
          </a:p>
          <a:p>
            <a:pPr marL="285750" lvl="0" indent="-285750">
              <a:buFont typeface="Arial" panose="020B0604020202020204" pitchFamily="34" charset="0"/>
              <a:buChar char="•"/>
            </a:pPr>
            <a:r>
              <a:rPr lang="en-AU" sz="1200" dirty="0">
                <a:latin typeface="Century Gothic" panose="020B0502020202020204" pitchFamily="34" charset="0"/>
              </a:rPr>
              <a:t>Supported local eye health promotion events</a:t>
            </a:r>
            <a:r>
              <a:rPr lang="en-AU" sz="1200" dirty="0" smtClean="0">
                <a:latin typeface="Century Gothic" panose="020B0502020202020204" pitchFamily="34" charset="0"/>
              </a:rPr>
              <a:t>.</a:t>
            </a:r>
          </a:p>
          <a:p>
            <a:pPr marL="285750" lvl="0" indent="-285750">
              <a:buFont typeface="Arial" panose="020B0604020202020204" pitchFamily="34" charset="0"/>
              <a:buChar char="•"/>
            </a:pPr>
            <a:endParaRPr lang="en-AU" sz="1200" dirty="0">
              <a:latin typeface="Century Gothic" panose="020B0502020202020204" pitchFamily="34" charset="0"/>
            </a:endParaRPr>
          </a:p>
          <a:p>
            <a:pPr marL="285750" lvl="0" indent="-285750">
              <a:buFont typeface="Arial" panose="020B0604020202020204" pitchFamily="34" charset="0"/>
              <a:buChar char="•"/>
            </a:pPr>
            <a:r>
              <a:rPr lang="en-AU" sz="1200" dirty="0">
                <a:latin typeface="Century Gothic" panose="020B0502020202020204" pitchFamily="34" charset="0"/>
              </a:rPr>
              <a:t>Developed local resources with local Aboriginal people on them</a:t>
            </a:r>
            <a:r>
              <a:rPr lang="en-AU" sz="1200" dirty="0" smtClean="0">
                <a:latin typeface="Century Gothic" panose="020B0502020202020204" pitchFamily="34" charset="0"/>
              </a:rPr>
              <a:t>.</a:t>
            </a:r>
          </a:p>
          <a:p>
            <a:pPr marL="285750" lvl="0" indent="-285750">
              <a:buFont typeface="Arial" panose="020B0604020202020204" pitchFamily="34" charset="0"/>
              <a:buChar char="•"/>
            </a:pPr>
            <a:endParaRPr lang="en-AU" sz="1200" dirty="0">
              <a:latin typeface="Century Gothic" panose="020B0502020202020204" pitchFamily="34" charset="0"/>
            </a:endParaRPr>
          </a:p>
          <a:p>
            <a:pPr marL="285750" lvl="0" indent="-285750">
              <a:buFont typeface="Arial" panose="020B0604020202020204" pitchFamily="34" charset="0"/>
              <a:buChar char="•"/>
            </a:pPr>
            <a:r>
              <a:rPr lang="en-AU" sz="1200" dirty="0">
                <a:latin typeface="Century Gothic" panose="020B0502020202020204" pitchFamily="34" charset="0"/>
              </a:rPr>
              <a:t>Supported local Aboriginal health organisations who have recently received retinopathy camera to screen people</a:t>
            </a:r>
            <a:r>
              <a:rPr lang="en-AU" sz="1200" dirty="0"/>
              <a:t>.</a:t>
            </a:r>
          </a:p>
          <a:p>
            <a:endParaRPr lang="en-AU" dirty="0"/>
          </a:p>
        </p:txBody>
      </p:sp>
      <p:sp>
        <p:nvSpPr>
          <p:cNvPr id="4" name="Slide Number Placeholder 3"/>
          <p:cNvSpPr>
            <a:spLocks noGrp="1"/>
          </p:cNvSpPr>
          <p:nvPr>
            <p:ph type="sldNum" sz="quarter" idx="10"/>
          </p:nvPr>
        </p:nvSpPr>
        <p:spPr/>
        <p:txBody>
          <a:bodyPr/>
          <a:lstStyle/>
          <a:p>
            <a:fld id="{342BF010-8406-4408-B6AF-353187543CDC}" type="slidenum">
              <a:rPr lang="en-AU" smtClean="0"/>
              <a:t>9</a:t>
            </a:fld>
            <a:endParaRPr lang="en-AU"/>
          </a:p>
        </p:txBody>
      </p:sp>
    </p:spTree>
    <p:extLst>
      <p:ext uri="{BB962C8B-B14F-4D97-AF65-F5344CB8AC3E}">
        <p14:creationId xmlns:p14="http://schemas.microsoft.com/office/powerpoint/2010/main" val="126163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37ED87E2-38D6-48FA-8811-6F55D0B1834A}" type="datetimeFigureOut">
              <a:rPr lang="en-AU" smtClean="0"/>
              <a:t>23/09/2019</a:t>
            </a:fld>
            <a:endParaRPr lang="en-AU"/>
          </a:p>
        </p:txBody>
      </p:sp>
      <p:sp>
        <p:nvSpPr>
          <p:cNvPr id="5" name="Footer Placeholder 4"/>
          <p:cNvSpPr>
            <a:spLocks noGrp="1"/>
          </p:cNvSpPr>
          <p:nvPr>
            <p:ph type="ftr" sz="quarter" idx="11"/>
          </p:nvPr>
        </p:nvSpPr>
        <p:spPr>
          <a:xfrm>
            <a:off x="1371600" y="4323845"/>
            <a:ext cx="6400800" cy="365125"/>
          </a:xfrm>
        </p:spPr>
        <p:txBody>
          <a:bodyPr/>
          <a:lstStyle/>
          <a:p>
            <a:endParaRPr lang="en-AU"/>
          </a:p>
        </p:txBody>
      </p:sp>
      <p:sp>
        <p:nvSpPr>
          <p:cNvPr id="6" name="Slide Number Placeholder 5"/>
          <p:cNvSpPr>
            <a:spLocks noGrp="1"/>
          </p:cNvSpPr>
          <p:nvPr>
            <p:ph type="sldNum" sz="quarter" idx="12"/>
          </p:nvPr>
        </p:nvSpPr>
        <p:spPr>
          <a:xfrm>
            <a:off x="8077200" y="1430866"/>
            <a:ext cx="2743200" cy="365125"/>
          </a:xfrm>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34048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ED87E2-38D6-48FA-8811-6F55D0B1834A}" type="datetimeFigureOut">
              <a:rPr lang="en-AU" smtClean="0"/>
              <a:t>23/09/2019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47390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7ED87E2-38D6-48FA-8811-6F55D0B1834A}" type="datetimeFigureOut">
              <a:rPr lang="en-AU" smtClean="0"/>
              <a:t>23/09/2019</a:t>
            </a:fld>
            <a:endParaRPr lang="en-AU"/>
          </a:p>
        </p:txBody>
      </p:sp>
      <p:sp>
        <p:nvSpPr>
          <p:cNvPr id="6" name="Footer Placeholder 5"/>
          <p:cNvSpPr>
            <a:spLocks noGrp="1"/>
          </p:cNvSpPr>
          <p:nvPr>
            <p:ph type="ftr" sz="quarter" idx="11"/>
          </p:nvPr>
        </p:nvSpPr>
        <p:spPr>
          <a:xfrm>
            <a:off x="685800" y="379941"/>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4202535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7ED87E2-38D6-48FA-8811-6F55D0B1834A}" type="datetimeFigureOut">
              <a:rPr lang="en-AU" smtClean="0"/>
              <a:t>23/09/2019</a:t>
            </a:fld>
            <a:endParaRPr lang="en-AU"/>
          </a:p>
        </p:txBody>
      </p:sp>
      <p:sp>
        <p:nvSpPr>
          <p:cNvPr id="6" name="Footer Placeholder 5"/>
          <p:cNvSpPr>
            <a:spLocks noGrp="1"/>
          </p:cNvSpPr>
          <p:nvPr>
            <p:ph type="ftr" sz="quarter" idx="11"/>
          </p:nvPr>
        </p:nvSpPr>
        <p:spPr>
          <a:xfrm>
            <a:off x="685800" y="379941"/>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EE42EC5C-677C-40CE-963D-BC78271CA0C0}" type="slidenum">
              <a:rPr lang="en-AU" smtClean="0"/>
              <a:t>‹#›</a:t>
            </a:fld>
            <a:endParaRPr lang="en-A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69814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37ED87E2-38D6-48FA-8811-6F55D0B1834A}" type="datetimeFigureOut">
              <a:rPr lang="en-AU" smtClean="0"/>
              <a:t>23/09/2019</a:t>
            </a:fld>
            <a:endParaRPr lang="en-AU"/>
          </a:p>
        </p:txBody>
      </p:sp>
      <p:sp>
        <p:nvSpPr>
          <p:cNvPr id="6" name="Footer Placeholder 5"/>
          <p:cNvSpPr>
            <a:spLocks noGrp="1"/>
          </p:cNvSpPr>
          <p:nvPr>
            <p:ph type="ftr" sz="quarter" idx="11"/>
          </p:nvPr>
        </p:nvSpPr>
        <p:spPr>
          <a:xfrm>
            <a:off x="685800" y="378883"/>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3564710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7ED87E2-38D6-48FA-8811-6F55D0B1834A}" type="datetimeFigureOut">
              <a:rPr lang="en-AU" smtClean="0"/>
              <a:t>23/09/2019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1621216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7ED87E2-38D6-48FA-8811-6F55D0B1834A}" type="datetimeFigureOut">
              <a:rPr lang="en-AU" smtClean="0"/>
              <a:t>23/09/2019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2640616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D87E2-38D6-48FA-8811-6F55D0B1834A}" type="datetimeFigureOut">
              <a:rPr lang="en-AU" smtClean="0"/>
              <a:t>23/09/2019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99561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37ED87E2-38D6-48FA-8811-6F55D0B1834A}" type="datetimeFigureOut">
              <a:rPr lang="en-AU" smtClean="0"/>
              <a:t>23/09/2019</a:t>
            </a:fld>
            <a:endParaRPr lang="en-AU"/>
          </a:p>
        </p:txBody>
      </p:sp>
      <p:sp>
        <p:nvSpPr>
          <p:cNvPr id="5" name="Footer Placeholder 4"/>
          <p:cNvSpPr>
            <a:spLocks noGrp="1"/>
          </p:cNvSpPr>
          <p:nvPr>
            <p:ph type="ftr" sz="quarter" idx="11"/>
          </p:nvPr>
        </p:nvSpPr>
        <p:spPr>
          <a:xfrm>
            <a:off x="685800" y="381000"/>
            <a:ext cx="6991492" cy="365125"/>
          </a:xfrm>
        </p:spPr>
        <p:txBody>
          <a:bodyPr/>
          <a:lstStyle/>
          <a:p>
            <a:endParaRPr lang="en-AU"/>
          </a:p>
        </p:txBody>
      </p:sp>
      <p:sp>
        <p:nvSpPr>
          <p:cNvPr id="6" name="Slide Number Placeholder 5"/>
          <p:cNvSpPr>
            <a:spLocks noGrp="1"/>
          </p:cNvSpPr>
          <p:nvPr>
            <p:ph type="sldNum" sz="quarter" idx="12"/>
          </p:nvPr>
        </p:nvSpPr>
        <p:spPr>
          <a:xfrm>
            <a:off x="10862452" y="381000"/>
            <a:ext cx="643748" cy="365125"/>
          </a:xfrm>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177025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D87E2-38D6-48FA-8811-6F55D0B1834A}" type="datetimeFigureOut">
              <a:rPr lang="en-AU" smtClean="0"/>
              <a:t>23/09/2019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241774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7ED87E2-38D6-48FA-8811-6F55D0B1834A}" type="datetimeFigureOut">
              <a:rPr lang="en-AU" smtClean="0"/>
              <a:t>23/09/2019</a:t>
            </a:fld>
            <a:endParaRPr lang="en-AU"/>
          </a:p>
        </p:txBody>
      </p:sp>
      <p:sp>
        <p:nvSpPr>
          <p:cNvPr id="5" name="Footer Placeholder 4"/>
          <p:cNvSpPr>
            <a:spLocks noGrp="1"/>
          </p:cNvSpPr>
          <p:nvPr>
            <p:ph type="ftr" sz="quarter" idx="11"/>
          </p:nvPr>
        </p:nvSpPr>
        <p:spPr>
          <a:xfrm>
            <a:off x="685800" y="381001"/>
            <a:ext cx="6991492" cy="364065"/>
          </a:xfrm>
        </p:spPr>
        <p:txBody>
          <a:bodyPr/>
          <a:lstStyle/>
          <a:p>
            <a:endParaRPr lang="en-AU"/>
          </a:p>
        </p:txBody>
      </p:sp>
      <p:sp>
        <p:nvSpPr>
          <p:cNvPr id="6" name="Slide Number Placeholder 5"/>
          <p:cNvSpPr>
            <a:spLocks noGrp="1"/>
          </p:cNvSpPr>
          <p:nvPr>
            <p:ph type="sldNum" sz="quarter" idx="12"/>
          </p:nvPr>
        </p:nvSpPr>
        <p:spPr>
          <a:xfrm>
            <a:off x="10862452" y="381000"/>
            <a:ext cx="643748" cy="365125"/>
          </a:xfrm>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132534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ED87E2-38D6-48FA-8811-6F55D0B1834A}" type="datetimeFigureOut">
              <a:rPr lang="en-AU" smtClean="0"/>
              <a:t>23/09/2019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101581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ED87E2-38D6-48FA-8811-6F55D0B1834A}" type="datetimeFigureOut">
              <a:rPr lang="en-AU" smtClean="0"/>
              <a:t>23/09/2019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165884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ED87E2-38D6-48FA-8811-6F55D0B1834A}" type="datetimeFigureOut">
              <a:rPr lang="en-AU" smtClean="0"/>
              <a:t>23/09/2019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2919679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D87E2-38D6-48FA-8811-6F55D0B1834A}" type="datetimeFigureOut">
              <a:rPr lang="en-AU" smtClean="0"/>
              <a:t>23/09/2019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1193978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ED87E2-38D6-48FA-8811-6F55D0B1834A}" type="datetimeFigureOut">
              <a:rPr lang="en-AU" smtClean="0"/>
              <a:t>23/09/2019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353807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ED87E2-38D6-48FA-8811-6F55D0B1834A}" type="datetimeFigureOut">
              <a:rPr lang="en-AU" smtClean="0"/>
              <a:t>23/09/2019</a:t>
            </a:fld>
            <a:endParaRPr lang="en-A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42EC5C-677C-40CE-963D-BC78271CA0C0}" type="slidenum">
              <a:rPr lang="en-AU" smtClean="0"/>
              <a:t>‹#›</a:t>
            </a:fld>
            <a:endParaRPr lang="en-AU"/>
          </a:p>
        </p:txBody>
      </p:sp>
    </p:spTree>
    <p:extLst>
      <p:ext uri="{BB962C8B-B14F-4D97-AF65-F5344CB8AC3E}">
        <p14:creationId xmlns:p14="http://schemas.microsoft.com/office/powerpoint/2010/main" val="415235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7ED87E2-38D6-48FA-8811-6F55D0B1834A}" type="datetimeFigureOut">
              <a:rPr lang="en-AU" smtClean="0"/>
              <a:t>23/09/2019</a:t>
            </a:fld>
            <a:endParaRPr lang="en-A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E42EC5C-677C-40CE-963D-BC78271CA0C0}" type="slidenum">
              <a:rPr lang="en-AU" smtClean="0"/>
              <a:t>‹#›</a:t>
            </a:fld>
            <a:endParaRPr lang="en-AU"/>
          </a:p>
        </p:txBody>
      </p:sp>
    </p:spTree>
    <p:extLst>
      <p:ext uri="{BB962C8B-B14F-4D97-AF65-F5344CB8AC3E}">
        <p14:creationId xmlns:p14="http://schemas.microsoft.com/office/powerpoint/2010/main" val="113987437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74743"/>
            <a:ext cx="9448800" cy="1825096"/>
          </a:xfrm>
        </p:spPr>
        <p:txBody>
          <a:bodyPr>
            <a:normAutofit/>
          </a:bodyPr>
          <a:lstStyle/>
          <a:p>
            <a:pPr algn="ctr"/>
            <a:r>
              <a:rPr lang="en-AU" sz="4000" dirty="0"/>
              <a:t>Closing the Gap for Aboriginal Eye Health in East Gippsland</a:t>
            </a:r>
          </a:p>
        </p:txBody>
      </p:sp>
      <p:sp>
        <p:nvSpPr>
          <p:cNvPr id="3" name="Subtitle 2"/>
          <p:cNvSpPr>
            <a:spLocks noGrp="1"/>
          </p:cNvSpPr>
          <p:nvPr>
            <p:ph type="subTitle" idx="1"/>
          </p:nvPr>
        </p:nvSpPr>
        <p:spPr>
          <a:xfrm>
            <a:off x="2212532" y="3254443"/>
            <a:ext cx="7766936" cy="1476756"/>
          </a:xfrm>
        </p:spPr>
        <p:txBody>
          <a:bodyPr>
            <a:normAutofit fontScale="62500" lnSpcReduction="20000"/>
          </a:bodyPr>
          <a:lstStyle/>
          <a:p>
            <a:pPr algn="ctr"/>
            <a:r>
              <a:rPr lang="en-AU" sz="3200" dirty="0">
                <a:solidFill>
                  <a:schemeClr val="tx1">
                    <a:lumMod val="75000"/>
                    <a:lumOff val="25000"/>
                  </a:schemeClr>
                </a:solidFill>
              </a:rPr>
              <a:t>East Gippsland Aboriginal Eye Health Partnership</a:t>
            </a:r>
          </a:p>
          <a:p>
            <a:pPr algn="ctr"/>
            <a:endParaRPr lang="en-AU" sz="1500" dirty="0">
              <a:solidFill>
                <a:schemeClr val="tx1">
                  <a:lumMod val="75000"/>
                  <a:lumOff val="25000"/>
                </a:schemeClr>
              </a:solidFill>
            </a:endParaRPr>
          </a:p>
          <a:p>
            <a:pPr algn="ctr"/>
            <a:r>
              <a:rPr lang="en-AU" sz="2600" dirty="0">
                <a:solidFill>
                  <a:schemeClr val="tx1">
                    <a:lumMod val="75000"/>
                    <a:lumOff val="25000"/>
                  </a:schemeClr>
                </a:solidFill>
              </a:rPr>
              <a:t>Presenters:</a:t>
            </a:r>
          </a:p>
          <a:p>
            <a:pPr algn="ctr"/>
            <a:r>
              <a:rPr lang="en-AU" sz="2600" dirty="0">
                <a:solidFill>
                  <a:schemeClr val="tx1">
                    <a:lumMod val="75000"/>
                    <a:lumOff val="25000"/>
                  </a:schemeClr>
                </a:solidFill>
              </a:rPr>
              <a:t>Joshua </a:t>
            </a:r>
            <a:r>
              <a:rPr lang="en-AU" sz="2600" dirty="0" err="1">
                <a:solidFill>
                  <a:schemeClr val="tx1">
                    <a:lumMod val="75000"/>
                    <a:lumOff val="25000"/>
                  </a:schemeClr>
                </a:solidFill>
              </a:rPr>
              <a:t>Tuiono</a:t>
            </a:r>
            <a:r>
              <a:rPr lang="en-AU" sz="2600" dirty="0">
                <a:solidFill>
                  <a:schemeClr val="tx1">
                    <a:lumMod val="75000"/>
                    <a:lumOff val="25000"/>
                  </a:schemeClr>
                </a:solidFill>
              </a:rPr>
              <a:t> – Gippsland and East Gippsland Aboriginal Co-operative</a:t>
            </a:r>
          </a:p>
          <a:p>
            <a:pPr algn="ctr"/>
            <a:r>
              <a:rPr lang="en-AU" sz="2600" dirty="0">
                <a:solidFill>
                  <a:schemeClr val="tx1">
                    <a:lumMod val="75000"/>
                    <a:lumOff val="25000"/>
                  </a:schemeClr>
                </a:solidFill>
              </a:rPr>
              <a:t>Jaquie Nethercote – East Gippsland Primary Care Partnership</a:t>
            </a:r>
          </a:p>
        </p:txBody>
      </p:sp>
    </p:spTree>
    <p:extLst>
      <p:ext uri="{BB962C8B-B14F-4D97-AF65-F5344CB8AC3E}">
        <p14:creationId xmlns:p14="http://schemas.microsoft.com/office/powerpoint/2010/main" val="1929638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170" y="1276320"/>
            <a:ext cx="8180173" cy="954107"/>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Looking into the Future – Eye Health Promotional event</a:t>
            </a:r>
          </a:p>
        </p:txBody>
      </p:sp>
      <p:sp>
        <p:nvSpPr>
          <p:cNvPr id="4" name="TextBox 3"/>
          <p:cNvSpPr txBox="1"/>
          <p:nvPr/>
        </p:nvSpPr>
        <p:spPr>
          <a:xfrm>
            <a:off x="2286000" y="2457120"/>
            <a:ext cx="7600343" cy="4031873"/>
          </a:xfrm>
          <a:prstGeom prst="rect">
            <a:avLst/>
          </a:prstGeom>
          <a:noFill/>
        </p:spPr>
        <p:txBody>
          <a:bodyPr wrap="square" rtlCol="0">
            <a:spAutoFit/>
          </a:bodyPr>
          <a:lstStyle/>
          <a:p>
            <a:pPr marL="285750" lvl="0" indent="-285750" algn="just">
              <a:buFont typeface="Arial" panose="020B0604020202020204" pitchFamily="34" charset="0"/>
              <a:buChar char="•"/>
            </a:pPr>
            <a:r>
              <a:rPr lang="en-AU" sz="1600" dirty="0">
                <a:latin typeface="Century Gothic" panose="020B0502020202020204" pitchFamily="34" charset="0"/>
              </a:rPr>
              <a:t>Held at Gippsland and East Gippsland Aboriginal Cooperative (GEGAC)</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In 2017 received a retinal camera from funding provided by </a:t>
            </a:r>
            <a:r>
              <a:rPr lang="en-AU" sz="1600" i="1" dirty="0">
                <a:latin typeface="Century Gothic" panose="020B0502020202020204" pitchFamily="34" charset="0"/>
              </a:rPr>
              <a:t>The Provision of Eye Health Equipment and Training Program </a:t>
            </a:r>
            <a:r>
              <a:rPr lang="en-AU" sz="1600" dirty="0">
                <a:latin typeface="Century Gothic" panose="020B0502020202020204" pitchFamily="34" charset="0"/>
              </a:rPr>
              <a:t>co-led by Brien Holden Vision Institute and the Australian College of Optometry</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9 staff have since been trained by The Australian College of Optometry in using the camera</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In 2018 wanted to increase the camera use so held a community day</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Day consisted of yarning, education, eye health screenings, games and a movie</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Results from the day suggested good community engagement and increased awareness of the availability of the retinal camera</a:t>
            </a:r>
          </a:p>
        </p:txBody>
      </p:sp>
    </p:spTree>
    <p:extLst>
      <p:ext uri="{BB962C8B-B14F-4D97-AF65-F5344CB8AC3E}">
        <p14:creationId xmlns:p14="http://schemas.microsoft.com/office/powerpoint/2010/main" val="1416523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627" y="1419933"/>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Examples of games and promotional material.</a:t>
            </a:r>
          </a:p>
        </p:txBody>
      </p:sp>
      <p:sp>
        <p:nvSpPr>
          <p:cNvPr id="4" name="TextBox 3"/>
          <p:cNvSpPr txBox="1"/>
          <p:nvPr/>
        </p:nvSpPr>
        <p:spPr>
          <a:xfrm>
            <a:off x="2679999" y="2443914"/>
            <a:ext cx="6145427" cy="1323439"/>
          </a:xfrm>
          <a:prstGeom prst="rect">
            <a:avLst/>
          </a:prstGeom>
          <a:noFill/>
        </p:spPr>
        <p:txBody>
          <a:bodyPr wrap="square" rtlCol="0">
            <a:spAutoFit/>
          </a:bodyPr>
          <a:lstStyle/>
          <a:p>
            <a:pPr marL="285750" lvl="0" indent="-285750" algn="just">
              <a:buFont typeface="Arial" panose="020B0604020202020204" pitchFamily="34" charset="0"/>
              <a:buChar char="•"/>
            </a:pPr>
            <a:r>
              <a:rPr lang="en-AU" sz="1600" dirty="0"/>
              <a:t>Who’s looking at you? Designed by GEGAC</a:t>
            </a:r>
          </a:p>
          <a:p>
            <a:pPr marL="285750" lvl="0" indent="-285750" algn="just">
              <a:buFont typeface="Arial" panose="020B0604020202020204" pitchFamily="34" charset="0"/>
              <a:buChar char="•"/>
            </a:pPr>
            <a:endParaRPr lang="en-AU" sz="1600" dirty="0"/>
          </a:p>
          <a:p>
            <a:pPr marL="285750" lvl="0" indent="-285750" algn="just">
              <a:buFont typeface="Arial" panose="020B0604020202020204" pitchFamily="34" charset="0"/>
              <a:buChar char="•"/>
            </a:pPr>
            <a:r>
              <a:rPr lang="en-AU" sz="1600" dirty="0"/>
              <a:t>Promotional material with local Aboriginal people on them – Posters funded by Department of Health and Human Services Victoria, through Melbourne University</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410" y="2935989"/>
            <a:ext cx="2502791" cy="36200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34" y="4157663"/>
            <a:ext cx="3398269" cy="23983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2972" y="4157663"/>
            <a:ext cx="4842454" cy="239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763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4958" y="1193996"/>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Where to next?</a:t>
            </a:r>
          </a:p>
        </p:txBody>
      </p:sp>
      <p:sp>
        <p:nvSpPr>
          <p:cNvPr id="4" name="TextBox 3"/>
          <p:cNvSpPr txBox="1"/>
          <p:nvPr/>
        </p:nvSpPr>
        <p:spPr>
          <a:xfrm>
            <a:off x="2355274" y="2080581"/>
            <a:ext cx="7609857" cy="2862322"/>
          </a:xfrm>
          <a:prstGeom prst="rect">
            <a:avLst/>
          </a:prstGeom>
          <a:noFill/>
        </p:spPr>
        <p:txBody>
          <a:bodyPr wrap="square" rtlCol="0">
            <a:spAutoFit/>
          </a:bodyPr>
          <a:lstStyle/>
          <a:p>
            <a:pPr marL="285750" indent="-285750" algn="just">
              <a:buFont typeface="Arial" panose="020B0604020202020204" pitchFamily="34" charset="0"/>
              <a:buChar char="•"/>
            </a:pPr>
            <a:r>
              <a:rPr lang="en-AU" dirty="0">
                <a:latin typeface="Century Gothic" panose="020B0502020202020204" pitchFamily="34" charset="0"/>
              </a:rPr>
              <a:t>More clarity on pathways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Working out how to make better connections between the services and service providers where needed</a:t>
            </a:r>
          </a:p>
          <a:p>
            <a:pPr algn="just"/>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Creating sustainable pathways for short term projects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Considering education on “asking the question” for local service providers</a:t>
            </a:r>
          </a:p>
          <a:p>
            <a:pPr algn="just"/>
            <a:endParaRPr lang="en-AU"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4857751" y="4586289"/>
            <a:ext cx="2043112" cy="2043112"/>
          </a:xfrm>
          <a:prstGeom prst="rect">
            <a:avLst/>
          </a:prstGeom>
        </p:spPr>
      </p:pic>
    </p:spTree>
    <p:extLst>
      <p:ext uri="{BB962C8B-B14F-4D97-AF65-F5344CB8AC3E}">
        <p14:creationId xmlns:p14="http://schemas.microsoft.com/office/powerpoint/2010/main" val="1520825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829" y="1633486"/>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Questions?</a:t>
            </a:r>
          </a:p>
        </p:txBody>
      </p:sp>
      <p:pic>
        <p:nvPicPr>
          <p:cNvPr id="5" name="Picture 4"/>
          <p:cNvPicPr>
            <a:picLocks noChangeAspect="1"/>
          </p:cNvPicPr>
          <p:nvPr/>
        </p:nvPicPr>
        <p:blipFill>
          <a:blip r:embed="rId3"/>
          <a:stretch>
            <a:fillRect/>
          </a:stretch>
        </p:blipFill>
        <p:spPr>
          <a:xfrm>
            <a:off x="3426832" y="3086099"/>
            <a:ext cx="2022035" cy="2022035"/>
          </a:xfrm>
          <a:prstGeom prst="rect">
            <a:avLst/>
          </a:prstGeom>
        </p:spPr>
      </p:pic>
      <p:pic>
        <p:nvPicPr>
          <p:cNvPr id="6" name="Picture 5"/>
          <p:cNvPicPr>
            <a:picLocks noChangeAspect="1"/>
          </p:cNvPicPr>
          <p:nvPr/>
        </p:nvPicPr>
        <p:blipFill>
          <a:blip r:embed="rId4"/>
          <a:stretch>
            <a:fillRect/>
          </a:stretch>
        </p:blipFill>
        <p:spPr>
          <a:xfrm>
            <a:off x="6086474" y="3086099"/>
            <a:ext cx="3052427" cy="2034951"/>
          </a:xfrm>
          <a:prstGeom prst="rect">
            <a:avLst/>
          </a:prstGeom>
        </p:spPr>
      </p:pic>
    </p:spTree>
    <p:extLst>
      <p:ext uri="{BB962C8B-B14F-4D97-AF65-F5344CB8AC3E}">
        <p14:creationId xmlns:p14="http://schemas.microsoft.com/office/powerpoint/2010/main" val="283688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799" y="1045090"/>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Thank you</a:t>
            </a:r>
          </a:p>
        </p:txBody>
      </p:sp>
      <p:sp>
        <p:nvSpPr>
          <p:cNvPr id="4" name="TextBox 3"/>
          <p:cNvSpPr txBox="1"/>
          <p:nvPr/>
        </p:nvSpPr>
        <p:spPr>
          <a:xfrm>
            <a:off x="2355271" y="2088215"/>
            <a:ext cx="8285020" cy="4524315"/>
          </a:xfrm>
          <a:prstGeom prst="rect">
            <a:avLst/>
          </a:prstGeom>
          <a:noFill/>
        </p:spPr>
        <p:txBody>
          <a:bodyPr wrap="square" rtlCol="0">
            <a:spAutoFit/>
          </a:bodyPr>
          <a:lstStyle/>
          <a:p>
            <a:pPr lvl="0" algn="just"/>
            <a:r>
              <a:rPr lang="en-AU" sz="1600" dirty="0">
                <a:latin typeface="Century Gothic" panose="020B0502020202020204" pitchFamily="34" charset="0"/>
              </a:rPr>
              <a:t>Thank you to the Yorta </a:t>
            </a:r>
            <a:r>
              <a:rPr lang="en-AU" sz="1600" dirty="0" err="1">
                <a:latin typeface="Century Gothic" panose="020B0502020202020204" pitchFamily="34" charset="0"/>
              </a:rPr>
              <a:t>Yorta</a:t>
            </a:r>
            <a:r>
              <a:rPr lang="en-AU" sz="1600" dirty="0">
                <a:latin typeface="Century Gothic" panose="020B0502020202020204" pitchFamily="34" charset="0"/>
              </a:rPr>
              <a:t> people for hosting us today</a:t>
            </a:r>
          </a:p>
          <a:p>
            <a:pPr lvl="0" algn="just"/>
            <a:endParaRPr lang="en-AU" sz="1600" dirty="0">
              <a:latin typeface="Century Gothic" panose="020B0502020202020204" pitchFamily="34" charset="0"/>
            </a:endParaRPr>
          </a:p>
          <a:p>
            <a:pPr lvl="0" algn="just"/>
            <a:r>
              <a:rPr lang="en-AU" sz="1600" dirty="0">
                <a:latin typeface="Century Gothic" panose="020B0502020202020204" pitchFamily="34" charset="0"/>
              </a:rPr>
              <a:t>Thank you to the members of the East Gippsland Aboriginal Eye Health partnership:</a:t>
            </a:r>
          </a:p>
          <a:p>
            <a:pPr marL="285750" lvl="0" indent="-285750" algn="just">
              <a:buFont typeface="Arial" panose="020B0604020202020204" pitchFamily="34" charset="0"/>
              <a:buChar char="•"/>
            </a:pPr>
            <a:r>
              <a:rPr lang="en-AU" sz="1600" dirty="0">
                <a:latin typeface="Century Gothic" panose="020B0502020202020204" pitchFamily="34" charset="0"/>
              </a:rPr>
              <a:t>Gippsland &amp; East Gippsland Aboriginal cooperation</a:t>
            </a:r>
          </a:p>
          <a:p>
            <a:pPr marL="285750" lvl="0" indent="-285750" algn="just">
              <a:buFont typeface="Arial" panose="020B0604020202020204" pitchFamily="34" charset="0"/>
              <a:buChar char="•"/>
            </a:pPr>
            <a:r>
              <a:rPr lang="en-AU" sz="1600" dirty="0">
                <a:latin typeface="Century Gothic" panose="020B0502020202020204" pitchFamily="34" charset="0"/>
              </a:rPr>
              <a:t>Lakes Entrance Aboriginal Health Association</a:t>
            </a:r>
          </a:p>
          <a:p>
            <a:pPr marL="285750" lvl="0" indent="-285750" algn="just">
              <a:buFont typeface="Arial" panose="020B0604020202020204" pitchFamily="34" charset="0"/>
              <a:buChar char="•"/>
            </a:pPr>
            <a:r>
              <a:rPr lang="en-AU" sz="1600" dirty="0">
                <a:latin typeface="Century Gothic" panose="020B0502020202020204" pitchFamily="34" charset="0"/>
              </a:rPr>
              <a:t>Lake Tyers Health and Children's’ Services</a:t>
            </a:r>
          </a:p>
          <a:p>
            <a:pPr marL="285750" lvl="0" indent="-285750" algn="just">
              <a:buFont typeface="Arial" panose="020B0604020202020204" pitchFamily="34" charset="0"/>
              <a:buChar char="•"/>
            </a:pPr>
            <a:r>
              <a:rPr lang="en-AU" sz="1600" dirty="0" err="1">
                <a:latin typeface="Century Gothic" panose="020B0502020202020204" pitchFamily="34" charset="0"/>
              </a:rPr>
              <a:t>Moogji</a:t>
            </a:r>
            <a:r>
              <a:rPr lang="en-AU" sz="1600" dirty="0">
                <a:latin typeface="Century Gothic" panose="020B0502020202020204" pitchFamily="34" charset="0"/>
              </a:rPr>
              <a:t> Aboriginal Council East Gippsland</a:t>
            </a:r>
          </a:p>
          <a:p>
            <a:pPr marL="285750" lvl="0" indent="-285750" algn="just">
              <a:buFont typeface="Arial" panose="020B0604020202020204" pitchFamily="34" charset="0"/>
              <a:buChar char="•"/>
            </a:pPr>
            <a:r>
              <a:rPr lang="en-AU" sz="1600" dirty="0">
                <a:latin typeface="Century Gothic" panose="020B0502020202020204" pitchFamily="34" charset="0"/>
              </a:rPr>
              <a:t>VACCHO</a:t>
            </a:r>
          </a:p>
          <a:p>
            <a:pPr marL="285750" lvl="0" indent="-285750" algn="just">
              <a:buFont typeface="Arial" panose="020B0604020202020204" pitchFamily="34" charset="0"/>
              <a:buChar char="•"/>
            </a:pPr>
            <a:r>
              <a:rPr lang="en-AU" sz="1600" dirty="0">
                <a:latin typeface="Century Gothic" panose="020B0502020202020204" pitchFamily="34" charset="0"/>
              </a:rPr>
              <a:t>Gippsland Primary Health Network</a:t>
            </a:r>
          </a:p>
          <a:p>
            <a:pPr marL="285750" lvl="0" indent="-285750" algn="just">
              <a:buFont typeface="Arial" panose="020B0604020202020204" pitchFamily="34" charset="0"/>
              <a:buChar char="•"/>
            </a:pPr>
            <a:r>
              <a:rPr lang="en-AU" sz="1600" dirty="0">
                <a:latin typeface="Century Gothic" panose="020B0502020202020204" pitchFamily="34" charset="0"/>
              </a:rPr>
              <a:t>Bairnsdale Regional Health Service</a:t>
            </a:r>
          </a:p>
          <a:p>
            <a:pPr marL="285750" lvl="0" indent="-285750" algn="just">
              <a:buFont typeface="Arial" panose="020B0604020202020204" pitchFamily="34" charset="0"/>
              <a:buChar char="•"/>
            </a:pPr>
            <a:r>
              <a:rPr lang="en-AU" sz="1600" dirty="0">
                <a:latin typeface="Century Gothic" panose="020B0502020202020204" pitchFamily="34" charset="0"/>
              </a:rPr>
              <a:t>Orbost Regional Health</a:t>
            </a:r>
          </a:p>
          <a:p>
            <a:pPr marL="285750" lvl="0" indent="-285750" algn="just">
              <a:buFont typeface="Arial" panose="020B0604020202020204" pitchFamily="34" charset="0"/>
              <a:buChar char="•"/>
            </a:pPr>
            <a:r>
              <a:rPr lang="en-AU" sz="1600" dirty="0">
                <a:latin typeface="Century Gothic" panose="020B0502020202020204" pitchFamily="34" charset="0"/>
              </a:rPr>
              <a:t>Indigenous Eye Health, Melbourne University</a:t>
            </a:r>
          </a:p>
          <a:p>
            <a:pPr marL="285750" lvl="0" indent="-285750" algn="just">
              <a:buFont typeface="Arial" panose="020B0604020202020204" pitchFamily="34" charset="0"/>
              <a:buChar char="•"/>
            </a:pPr>
            <a:r>
              <a:rPr lang="en-AU" sz="1600" dirty="0">
                <a:latin typeface="Century Gothic" panose="020B0502020202020204" pitchFamily="34" charset="0"/>
              </a:rPr>
              <a:t>Vision Australia</a:t>
            </a:r>
          </a:p>
          <a:p>
            <a:pPr marL="285750" lvl="0" indent="-285750" algn="just">
              <a:buFont typeface="Arial" panose="020B0604020202020204" pitchFamily="34" charset="0"/>
              <a:buChar char="•"/>
            </a:pPr>
            <a:r>
              <a:rPr lang="en-AU" sz="1600" dirty="0">
                <a:latin typeface="Century Gothic" panose="020B0502020202020204" pitchFamily="34" charset="0"/>
              </a:rPr>
              <a:t>Australian College of Optometry</a:t>
            </a:r>
          </a:p>
          <a:p>
            <a:pPr marL="285750" lvl="0" indent="-285750" algn="just">
              <a:buFont typeface="Arial" panose="020B0604020202020204" pitchFamily="34" charset="0"/>
              <a:buChar char="•"/>
            </a:pPr>
            <a:r>
              <a:rPr lang="en-AU" sz="1600" dirty="0">
                <a:latin typeface="Century Gothic" panose="020B0502020202020204" pitchFamily="34" charset="0"/>
              </a:rPr>
              <a:t>Eat Gippsland Primary Care Partnership</a:t>
            </a:r>
          </a:p>
          <a:p>
            <a:pPr marL="285750" lvl="0" indent="-285750" algn="just">
              <a:buFont typeface="Arial" panose="020B0604020202020204" pitchFamily="34" charset="0"/>
              <a:buChar char="•"/>
            </a:pPr>
            <a:r>
              <a:rPr lang="en-AU" sz="1600" dirty="0">
                <a:latin typeface="Century Gothic" panose="020B0502020202020204" pitchFamily="34" charset="0"/>
              </a:rPr>
              <a:t>Department of Health and Human Services</a:t>
            </a:r>
          </a:p>
          <a:p>
            <a:pPr marL="285750" lvl="0" indent="-285750">
              <a:buFont typeface="Arial" panose="020B0604020202020204" pitchFamily="34" charset="0"/>
              <a:buChar char="•"/>
            </a:pPr>
            <a:endParaRPr lang="en-AU" sz="1600" dirty="0"/>
          </a:p>
        </p:txBody>
      </p:sp>
      <p:sp>
        <p:nvSpPr>
          <p:cNvPr id="7" name="TextBox 6"/>
          <p:cNvSpPr txBox="1"/>
          <p:nvPr/>
        </p:nvSpPr>
        <p:spPr>
          <a:xfrm>
            <a:off x="2361397" y="1568310"/>
            <a:ext cx="7655575" cy="338554"/>
          </a:xfrm>
          <a:prstGeom prst="rect">
            <a:avLst/>
          </a:prstGeom>
          <a:noFill/>
        </p:spPr>
        <p:txBody>
          <a:bodyPr wrap="square" rtlCol="0">
            <a:spAutoFit/>
          </a:bodyPr>
          <a:lstStyle/>
          <a:p>
            <a:r>
              <a:rPr lang="en-AU" sz="1600" dirty="0"/>
              <a:t>Thank you for attending our presentation</a:t>
            </a:r>
          </a:p>
        </p:txBody>
      </p:sp>
    </p:spTree>
    <p:extLst>
      <p:ext uri="{BB962C8B-B14F-4D97-AF65-F5344CB8AC3E}">
        <p14:creationId xmlns:p14="http://schemas.microsoft.com/office/powerpoint/2010/main" val="218535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1517" y="1380007"/>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Acknowledgment of Country</a:t>
            </a:r>
          </a:p>
        </p:txBody>
      </p:sp>
      <p:sp>
        <p:nvSpPr>
          <p:cNvPr id="4" name="TextBox 3"/>
          <p:cNvSpPr txBox="1"/>
          <p:nvPr/>
        </p:nvSpPr>
        <p:spPr>
          <a:xfrm>
            <a:off x="2788889" y="2398170"/>
            <a:ext cx="6145427" cy="2585323"/>
          </a:xfrm>
          <a:prstGeom prst="rect">
            <a:avLst/>
          </a:prstGeom>
          <a:noFill/>
        </p:spPr>
        <p:txBody>
          <a:bodyPr wrap="square" rtlCol="0">
            <a:spAutoFit/>
          </a:bodyPr>
          <a:lstStyle/>
          <a:p>
            <a:pPr algn="just"/>
            <a:r>
              <a:rPr lang="en-AU" dirty="0">
                <a:latin typeface="Century Gothic" panose="020B0502020202020204" pitchFamily="34" charset="0"/>
              </a:rPr>
              <a:t>We would like to acknowledge the Yorta </a:t>
            </a:r>
            <a:r>
              <a:rPr lang="en-AU" dirty="0" err="1">
                <a:latin typeface="Century Gothic" panose="020B0502020202020204" pitchFamily="34" charset="0"/>
              </a:rPr>
              <a:t>Yorta</a:t>
            </a:r>
            <a:r>
              <a:rPr lang="en-AU" dirty="0">
                <a:latin typeface="Century Gothic" panose="020B0502020202020204" pitchFamily="34" charset="0"/>
              </a:rPr>
              <a:t> people as the traditional owners of the land on which we are presenting on today. We recognise and respect their cultural heritage, beliefs and relationship with the lands. We pay respect to the Elders Past, Present and Emerging. We would also like to pay our respect to all Aboriginal people here with us today and who have lived on this beautiful country for many </a:t>
            </a:r>
            <a:r>
              <a:rPr lang="en-AU" dirty="0" smtClean="0">
                <a:latin typeface="Century Gothic" panose="020B0502020202020204" pitchFamily="34" charset="0"/>
              </a:rPr>
              <a:t>generations.</a:t>
            </a:r>
            <a:endParaRPr lang="en-AU" dirty="0">
              <a:latin typeface="Century Gothic" panose="020B0502020202020204" pitchFamily="34" charset="0"/>
            </a:endParaRPr>
          </a:p>
        </p:txBody>
      </p:sp>
    </p:spTree>
    <p:extLst>
      <p:ext uri="{BB962C8B-B14F-4D97-AF65-F5344CB8AC3E}">
        <p14:creationId xmlns:p14="http://schemas.microsoft.com/office/powerpoint/2010/main" val="1717823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1269" y="968253"/>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Who we are</a:t>
            </a:r>
          </a:p>
        </p:txBody>
      </p:sp>
      <p:sp>
        <p:nvSpPr>
          <p:cNvPr id="4" name="TextBox 3"/>
          <p:cNvSpPr txBox="1"/>
          <p:nvPr/>
        </p:nvSpPr>
        <p:spPr>
          <a:xfrm>
            <a:off x="1898074" y="2891649"/>
            <a:ext cx="8180172" cy="3539430"/>
          </a:xfrm>
          <a:prstGeom prst="rect">
            <a:avLst/>
          </a:prstGeom>
          <a:noFill/>
        </p:spPr>
        <p:txBody>
          <a:bodyPr wrap="square" rtlCol="0">
            <a:spAutoFit/>
          </a:bodyPr>
          <a:lstStyle/>
          <a:p>
            <a:pPr algn="just"/>
            <a:r>
              <a:rPr lang="en-AU" sz="1400" dirty="0">
                <a:latin typeface="Century Gothic" panose="020B0502020202020204" pitchFamily="34" charset="0"/>
              </a:rPr>
              <a:t>The East Gippsland Aboriginal Eye Health Partnership (EGAEH) is a collaboration between:</a:t>
            </a:r>
          </a:p>
          <a:p>
            <a:pPr algn="just"/>
            <a:endParaRPr lang="en-AU" sz="1400" dirty="0">
              <a:latin typeface="Century Gothic" panose="020B0502020202020204" pitchFamily="34" charset="0"/>
            </a:endParaRPr>
          </a:p>
          <a:p>
            <a:pPr marL="285750" lvl="0" indent="-285750">
              <a:buFont typeface="Arial" panose="020B0604020202020204" pitchFamily="34" charset="0"/>
              <a:buChar char="•"/>
            </a:pPr>
            <a:r>
              <a:rPr lang="en-AU" sz="1400" dirty="0">
                <a:latin typeface="Century Gothic" panose="020B0502020202020204" pitchFamily="34" charset="0"/>
              </a:rPr>
              <a:t>Gippsland &amp; East Gippsland Aboriginal Cooperation(GEGAC)</a:t>
            </a:r>
          </a:p>
          <a:p>
            <a:pPr marL="285750" lvl="0" indent="-285750">
              <a:buFont typeface="Arial" panose="020B0604020202020204" pitchFamily="34" charset="0"/>
              <a:buChar char="•"/>
            </a:pPr>
            <a:r>
              <a:rPr lang="en-AU" sz="1400" dirty="0">
                <a:latin typeface="Century Gothic" panose="020B0502020202020204" pitchFamily="34" charset="0"/>
              </a:rPr>
              <a:t>Lakes Entrance Aboriginal Health Association</a:t>
            </a:r>
          </a:p>
          <a:p>
            <a:pPr marL="285750" lvl="0" indent="-285750">
              <a:buFont typeface="Arial" panose="020B0604020202020204" pitchFamily="34" charset="0"/>
              <a:buChar char="•"/>
            </a:pPr>
            <a:r>
              <a:rPr lang="en-AU" sz="1400" dirty="0">
                <a:latin typeface="Century Gothic" panose="020B0502020202020204" pitchFamily="34" charset="0"/>
              </a:rPr>
              <a:t>Lake Tyers Health and Children's’ Services</a:t>
            </a:r>
          </a:p>
          <a:p>
            <a:pPr marL="285750" lvl="0" indent="-285750" algn="just">
              <a:buFont typeface="Arial" panose="020B0604020202020204" pitchFamily="34" charset="0"/>
              <a:buChar char="•"/>
            </a:pPr>
            <a:r>
              <a:rPr lang="en-AU" sz="1400" dirty="0">
                <a:latin typeface="Century Gothic" panose="020B0502020202020204" pitchFamily="34" charset="0"/>
              </a:rPr>
              <a:t>Moogji Aboriginal Council</a:t>
            </a:r>
          </a:p>
          <a:p>
            <a:pPr marL="285750" indent="-285750">
              <a:buFont typeface="Arial" panose="020B0604020202020204" pitchFamily="34" charset="0"/>
              <a:buChar char="•"/>
            </a:pPr>
            <a:r>
              <a:rPr lang="en-AU" sz="1400" dirty="0">
                <a:latin typeface="Century Gothic" panose="020B0502020202020204" pitchFamily="34" charset="0"/>
              </a:rPr>
              <a:t>VACCHO</a:t>
            </a:r>
          </a:p>
          <a:p>
            <a:pPr marL="285750" indent="-285750">
              <a:buFont typeface="Arial" panose="020B0604020202020204" pitchFamily="34" charset="0"/>
              <a:buChar char="•"/>
            </a:pPr>
            <a:r>
              <a:rPr lang="en-AU" sz="1400" dirty="0">
                <a:latin typeface="Century Gothic" panose="020B0502020202020204" pitchFamily="34" charset="0"/>
              </a:rPr>
              <a:t>Bairnsdale Regional Health Service, including ophthalmology clinics</a:t>
            </a:r>
          </a:p>
          <a:p>
            <a:pPr marL="285750" indent="-285750">
              <a:buFont typeface="Arial" panose="020B0604020202020204" pitchFamily="34" charset="0"/>
              <a:buChar char="•"/>
            </a:pPr>
            <a:r>
              <a:rPr lang="en-AU" sz="1400" dirty="0">
                <a:latin typeface="Century Gothic" panose="020B0502020202020204" pitchFamily="34" charset="0"/>
              </a:rPr>
              <a:t>Orbost Regional Health</a:t>
            </a:r>
          </a:p>
          <a:p>
            <a:pPr marL="285750" indent="-285750">
              <a:buFont typeface="Arial" panose="020B0604020202020204" pitchFamily="34" charset="0"/>
              <a:buChar char="•"/>
            </a:pPr>
            <a:r>
              <a:rPr lang="en-AU" sz="1400" dirty="0">
                <a:latin typeface="Century Gothic" panose="020B0502020202020204" pitchFamily="34" charset="0"/>
              </a:rPr>
              <a:t>Gippsland PHN (GPHN)</a:t>
            </a:r>
          </a:p>
          <a:p>
            <a:pPr marL="285750" indent="-285750">
              <a:buFont typeface="Arial" panose="020B0604020202020204" pitchFamily="34" charset="0"/>
              <a:buChar char="•"/>
            </a:pPr>
            <a:r>
              <a:rPr lang="en-AU" sz="1400" dirty="0">
                <a:latin typeface="Century Gothic" panose="020B0502020202020204" pitchFamily="34" charset="0"/>
              </a:rPr>
              <a:t>Vision Australia</a:t>
            </a:r>
          </a:p>
          <a:p>
            <a:pPr marL="285750" indent="-285750">
              <a:buFont typeface="Arial" panose="020B0604020202020204" pitchFamily="34" charset="0"/>
              <a:buChar char="•"/>
            </a:pPr>
            <a:r>
              <a:rPr lang="en-AU" sz="1400" dirty="0">
                <a:latin typeface="Century Gothic" panose="020B0502020202020204" pitchFamily="34" charset="0"/>
              </a:rPr>
              <a:t>Department of Health and Human Services</a:t>
            </a:r>
          </a:p>
          <a:p>
            <a:pPr marL="285750" indent="-285750">
              <a:buFont typeface="Arial" panose="020B0604020202020204" pitchFamily="34" charset="0"/>
              <a:buChar char="•"/>
            </a:pPr>
            <a:r>
              <a:rPr lang="en-AU" sz="1400" dirty="0">
                <a:latin typeface="Century Gothic" panose="020B0502020202020204" pitchFamily="34" charset="0"/>
              </a:rPr>
              <a:t>Australian College of Optometry (ACO)</a:t>
            </a:r>
          </a:p>
          <a:p>
            <a:pPr marL="285750" indent="-285750">
              <a:buFont typeface="Arial" panose="020B0604020202020204" pitchFamily="34" charset="0"/>
              <a:buChar char="•"/>
            </a:pPr>
            <a:r>
              <a:rPr lang="en-AU" sz="1400" dirty="0">
                <a:latin typeface="Century Gothic" panose="020B0502020202020204" pitchFamily="34" charset="0"/>
              </a:rPr>
              <a:t>Consultant optometrists</a:t>
            </a:r>
          </a:p>
          <a:p>
            <a:pPr marL="285750" indent="-285750">
              <a:buFont typeface="Arial" panose="020B0604020202020204" pitchFamily="34" charset="0"/>
              <a:buChar char="•"/>
            </a:pPr>
            <a:r>
              <a:rPr lang="en-AU" sz="1400" dirty="0">
                <a:latin typeface="Century Gothic" panose="020B0502020202020204" pitchFamily="34" charset="0"/>
              </a:rPr>
              <a:t>Indigenous Eye Health, Melbourne University</a:t>
            </a:r>
          </a:p>
          <a:p>
            <a:pPr marL="285750" indent="-285750">
              <a:buFont typeface="Arial" panose="020B0604020202020204" pitchFamily="34" charset="0"/>
              <a:buChar char="•"/>
            </a:pPr>
            <a:r>
              <a:rPr lang="en-AU" sz="1400" dirty="0">
                <a:latin typeface="Century Gothic" panose="020B0502020202020204" pitchFamily="34" charset="0"/>
              </a:rPr>
              <a:t>Supported by East Gippsland Primary Care Partnership (EGPCP)</a:t>
            </a:r>
          </a:p>
        </p:txBody>
      </p:sp>
      <p:pic>
        <p:nvPicPr>
          <p:cNvPr id="3" name="Picture 2"/>
          <p:cNvPicPr>
            <a:picLocks noChangeAspect="1"/>
          </p:cNvPicPr>
          <p:nvPr/>
        </p:nvPicPr>
        <p:blipFill>
          <a:blip r:embed="rId3"/>
          <a:stretch>
            <a:fillRect/>
          </a:stretch>
        </p:blipFill>
        <p:spPr>
          <a:xfrm>
            <a:off x="4370309" y="1477254"/>
            <a:ext cx="3279932" cy="1414395"/>
          </a:xfrm>
          <a:prstGeom prst="rect">
            <a:avLst/>
          </a:prstGeom>
        </p:spPr>
      </p:pic>
    </p:spTree>
    <p:extLst>
      <p:ext uri="{BB962C8B-B14F-4D97-AF65-F5344CB8AC3E}">
        <p14:creationId xmlns:p14="http://schemas.microsoft.com/office/powerpoint/2010/main" val="1988694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1240" y="1292784"/>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Background</a:t>
            </a:r>
          </a:p>
        </p:txBody>
      </p:sp>
      <p:sp>
        <p:nvSpPr>
          <p:cNvPr id="4" name="TextBox 3"/>
          <p:cNvSpPr txBox="1"/>
          <p:nvPr/>
        </p:nvSpPr>
        <p:spPr>
          <a:xfrm>
            <a:off x="1607127" y="1943829"/>
            <a:ext cx="8742217" cy="4524315"/>
          </a:xfrm>
          <a:prstGeom prst="rect">
            <a:avLst/>
          </a:prstGeom>
          <a:noFill/>
        </p:spPr>
        <p:txBody>
          <a:bodyPr wrap="square" rtlCol="0">
            <a:spAutoFit/>
          </a:bodyPr>
          <a:lstStyle/>
          <a:p>
            <a:pPr algn="just"/>
            <a:r>
              <a:rPr lang="en-AU" dirty="0">
                <a:latin typeface="Century Gothic" panose="020B0502020202020204" pitchFamily="34" charset="0"/>
              </a:rPr>
              <a:t>The initial idea</a:t>
            </a:r>
          </a:p>
          <a:p>
            <a:pPr algn="just"/>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t>Nationally, despite Indigenous kids &lt; 15 years having less vision problems than non-indigenous kids, Aboriginal and Torres Strait Islander adults experience 3 times higher rates of blindness and vision loss than non-Indigenous Australians</a:t>
            </a:r>
          </a:p>
          <a:p>
            <a:pPr marL="285750" indent="-285750" algn="just">
              <a:buFont typeface="Arial" panose="020B0604020202020204" pitchFamily="34" charset="0"/>
              <a:buChar char="•"/>
            </a:pPr>
            <a:endParaRPr lang="en-AU" dirty="0"/>
          </a:p>
          <a:p>
            <a:pPr marL="285750" indent="-285750" algn="just">
              <a:buFont typeface="Arial" panose="020B0604020202020204" pitchFamily="34" charset="0"/>
              <a:buChar char="•"/>
            </a:pPr>
            <a:r>
              <a:rPr lang="en-AU" dirty="0"/>
              <a:t>The main causes of vision loss in Aboriginal and Torres Strait Island communities in Victoria are largely preventable or treatable</a:t>
            </a:r>
          </a:p>
          <a:p>
            <a:pPr marL="285750" indent="-285750" algn="just">
              <a:buFont typeface="Arial" panose="020B0604020202020204" pitchFamily="34" charset="0"/>
              <a:buChar char="•"/>
            </a:pPr>
            <a:endParaRPr lang="en-AU" dirty="0"/>
          </a:p>
          <a:p>
            <a:pPr marL="285750" indent="-285750" algn="just">
              <a:buFont typeface="Arial" panose="020B0604020202020204" pitchFamily="34" charset="0"/>
              <a:buChar char="•"/>
            </a:pPr>
            <a:r>
              <a:rPr lang="en-AU" dirty="0"/>
              <a:t>Regional work is happening around the country to address the barriers that lead to this gap</a:t>
            </a:r>
          </a:p>
          <a:p>
            <a:pPr marL="285750" indent="-285750" algn="just">
              <a:buFont typeface="Arial" panose="020B0604020202020204" pitchFamily="34" charset="0"/>
              <a:buChar char="•"/>
            </a:pPr>
            <a:endParaRPr lang="en-AU" dirty="0"/>
          </a:p>
          <a:p>
            <a:pPr marL="285750" indent="-285750" algn="just">
              <a:buFont typeface="Arial" panose="020B0604020202020204" pitchFamily="34" charset="0"/>
              <a:buChar char="•"/>
            </a:pPr>
            <a:r>
              <a:rPr lang="en-AU" dirty="0"/>
              <a:t>Group was established in 2017 to look at pathways of care and identify any gaps and issues for Aboriginal and Torres Strait Islander people in the East Gippsland region</a:t>
            </a:r>
          </a:p>
        </p:txBody>
      </p:sp>
    </p:spTree>
    <p:extLst>
      <p:ext uri="{BB962C8B-B14F-4D97-AF65-F5344CB8AC3E}">
        <p14:creationId xmlns:p14="http://schemas.microsoft.com/office/powerpoint/2010/main" val="3187302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2529" y="1200936"/>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Approach</a:t>
            </a:r>
          </a:p>
        </p:txBody>
      </p:sp>
      <p:sp>
        <p:nvSpPr>
          <p:cNvPr id="4" name="TextBox 3"/>
          <p:cNvSpPr txBox="1"/>
          <p:nvPr/>
        </p:nvSpPr>
        <p:spPr>
          <a:xfrm>
            <a:off x="1836593" y="1869943"/>
            <a:ext cx="8437418" cy="3693319"/>
          </a:xfrm>
          <a:prstGeom prst="rect">
            <a:avLst/>
          </a:prstGeom>
          <a:noFill/>
        </p:spPr>
        <p:txBody>
          <a:bodyPr wrap="square" rtlCol="0">
            <a:spAutoFit/>
          </a:bodyPr>
          <a:lstStyle/>
          <a:p>
            <a:pPr algn="just"/>
            <a:r>
              <a:rPr lang="en-AU" b="1" dirty="0">
                <a:latin typeface="Century Gothic" panose="020B0502020202020204" pitchFamily="34" charset="0"/>
              </a:rPr>
              <a:t>Aim: To improve eye health outcomes for Aboriginal people in the region.</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Put the word out for anyone who was interested in being a part of the partnership.</a:t>
            </a:r>
          </a:p>
          <a:p>
            <a:pPr algn="just"/>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Provided a forum for the 4 local ACCHOS and other partners to map the journey of Aboriginal people in East Gippsland through all stages of eye health, screening and treatment.</a:t>
            </a:r>
          </a:p>
          <a:p>
            <a:pPr algn="just"/>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Data was gathered using the University of Melbourne’s template.</a:t>
            </a:r>
          </a:p>
          <a:p>
            <a:pPr algn="just"/>
            <a:r>
              <a:rPr lang="en-AU" dirty="0">
                <a:latin typeface="Century Gothic" panose="020B0502020202020204" pitchFamily="34" charset="0"/>
              </a:rPr>
              <a:t> </a:t>
            </a:r>
          </a:p>
          <a:p>
            <a:pPr marL="285750" indent="-285750" algn="just">
              <a:buFont typeface="Arial" panose="020B0604020202020204" pitchFamily="34" charset="0"/>
              <a:buChar char="•"/>
            </a:pPr>
            <a:r>
              <a:rPr lang="en-AU" dirty="0">
                <a:latin typeface="Century Gothic" panose="020B0502020202020204" pitchFamily="34" charset="0"/>
              </a:rPr>
              <a:t>Obtained data was used to identify gaps and challenges for eye care.</a:t>
            </a:r>
          </a:p>
          <a:p>
            <a:pPr algn="just"/>
            <a:endParaRPr lang="en-AU" dirty="0">
              <a:latin typeface="Century Gothic" panose="020B0502020202020204" pitchFamily="34" charset="0"/>
            </a:endParaRPr>
          </a:p>
        </p:txBody>
      </p:sp>
    </p:spTree>
    <p:extLst>
      <p:ext uri="{BB962C8B-B14F-4D97-AF65-F5344CB8AC3E}">
        <p14:creationId xmlns:p14="http://schemas.microsoft.com/office/powerpoint/2010/main" val="2295907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4958" y="1193996"/>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Challenges</a:t>
            </a:r>
          </a:p>
        </p:txBody>
      </p:sp>
      <p:sp>
        <p:nvSpPr>
          <p:cNvPr id="4" name="TextBox 3"/>
          <p:cNvSpPr txBox="1"/>
          <p:nvPr/>
        </p:nvSpPr>
        <p:spPr>
          <a:xfrm>
            <a:off x="2096798" y="2337756"/>
            <a:ext cx="8180173" cy="3139321"/>
          </a:xfrm>
          <a:prstGeom prst="rect">
            <a:avLst/>
          </a:prstGeom>
          <a:noFill/>
        </p:spPr>
        <p:txBody>
          <a:bodyPr wrap="square" rtlCol="0">
            <a:spAutoFit/>
          </a:bodyPr>
          <a:lstStyle/>
          <a:p>
            <a:pPr marL="285750" indent="-285750" algn="just">
              <a:buFont typeface="Arial" panose="020B0604020202020204" pitchFamily="34" charset="0"/>
              <a:buChar char="•"/>
            </a:pPr>
            <a:r>
              <a:rPr lang="en-AU" dirty="0">
                <a:latin typeface="Century Gothic" panose="020B0502020202020204" pitchFamily="34" charset="0"/>
              </a:rPr>
              <a:t>Staff turn over</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Getting everyone around the table</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Collection of data</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Coordination of pathways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Engaging eye health care services in the importance of Aboriginal eye health</a:t>
            </a:r>
          </a:p>
          <a:p>
            <a:pPr algn="just"/>
            <a:endParaRPr lang="en-AU"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8269177" y="2337756"/>
            <a:ext cx="2007794" cy="2007794"/>
          </a:xfrm>
          <a:prstGeom prst="rect">
            <a:avLst/>
          </a:prstGeom>
        </p:spPr>
      </p:pic>
    </p:spTree>
    <p:extLst>
      <p:ext uri="{BB962C8B-B14F-4D97-AF65-F5344CB8AC3E}">
        <p14:creationId xmlns:p14="http://schemas.microsoft.com/office/powerpoint/2010/main" val="1409477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4958" y="1193996"/>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Things that have allowed us to work well</a:t>
            </a:r>
          </a:p>
        </p:txBody>
      </p:sp>
      <p:sp>
        <p:nvSpPr>
          <p:cNvPr id="4" name="TextBox 3"/>
          <p:cNvSpPr txBox="1"/>
          <p:nvPr/>
        </p:nvSpPr>
        <p:spPr>
          <a:xfrm>
            <a:off x="1939636" y="1951993"/>
            <a:ext cx="8180173" cy="3693319"/>
          </a:xfrm>
          <a:prstGeom prst="rect">
            <a:avLst/>
          </a:prstGeom>
          <a:noFill/>
        </p:spPr>
        <p:txBody>
          <a:bodyPr wrap="square" rtlCol="0">
            <a:spAutoFit/>
          </a:bodyPr>
          <a:lstStyle/>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Cooperation of partnership</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Commitment of ACCHOs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Willingness of local hospital to explore getting </a:t>
            </a:r>
            <a:r>
              <a:rPr lang="en-AU" dirty="0" smtClean="0">
                <a:latin typeface="Century Gothic" panose="020B0502020202020204" pitchFamily="34" charset="0"/>
              </a:rPr>
              <a:t>ophthalmologist </a:t>
            </a:r>
            <a:r>
              <a:rPr lang="en-AU" dirty="0">
                <a:latin typeface="Century Gothic" panose="020B0502020202020204" pitchFamily="34" charset="0"/>
              </a:rPr>
              <a:t>on site</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Commitment of local hospital to improving access for Aboriginal patients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Support of the PCP for secretariat</a:t>
            </a:r>
          </a:p>
          <a:p>
            <a:pPr marL="285750" indent="-285750" algn="just">
              <a:buFont typeface="Arial" panose="020B0604020202020204" pitchFamily="34" charset="0"/>
              <a:buChar char="•"/>
            </a:pPr>
            <a:endParaRPr lang="en-AU" dirty="0">
              <a:latin typeface="Century Gothic" panose="020B0502020202020204" pitchFamily="34" charset="0"/>
            </a:endParaRPr>
          </a:p>
          <a:p>
            <a:pPr algn="just"/>
            <a:endParaRPr lang="en-AU" dirty="0">
              <a:latin typeface="Century Gothic" panose="020B0502020202020204" pitchFamily="34" charset="0"/>
            </a:endParaRPr>
          </a:p>
        </p:txBody>
      </p:sp>
    </p:spTree>
    <p:extLst>
      <p:ext uri="{BB962C8B-B14F-4D97-AF65-F5344CB8AC3E}">
        <p14:creationId xmlns:p14="http://schemas.microsoft.com/office/powerpoint/2010/main" val="4160466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4956" y="757261"/>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Outcomes</a:t>
            </a:r>
          </a:p>
        </p:txBody>
      </p:sp>
      <p:sp>
        <p:nvSpPr>
          <p:cNvPr id="4" name="TextBox 3"/>
          <p:cNvSpPr txBox="1"/>
          <p:nvPr/>
        </p:nvSpPr>
        <p:spPr>
          <a:xfrm>
            <a:off x="2216727" y="1280481"/>
            <a:ext cx="7748402" cy="3970318"/>
          </a:xfrm>
          <a:prstGeom prst="rect">
            <a:avLst/>
          </a:prstGeom>
          <a:noFill/>
        </p:spPr>
        <p:txBody>
          <a:bodyPr wrap="square" rtlCol="0">
            <a:spAutoFit/>
          </a:bodyPr>
          <a:lstStyle/>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Good level of preventative eye health across the region</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Minimised some gaps in the treatment end and the distances people have to travel for care by getting an ophthalmologist working at the local hospital and providing additional treatments</a:t>
            </a: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t>Have linked with state-wide and national strategies in Aboriginal eye health.</a:t>
            </a:r>
            <a:endParaRPr lang="en-AU" dirty="0">
              <a:latin typeface="Century Gothic" panose="020B0502020202020204" pitchFamily="34" charset="0"/>
            </a:endParaRPr>
          </a:p>
          <a:p>
            <a:pPr marL="285750" indent="-285750" algn="just">
              <a:buFont typeface="Arial" panose="020B0604020202020204" pitchFamily="34" charset="0"/>
              <a:buChar char="•"/>
            </a:pPr>
            <a:endParaRPr lang="en-AU" dirty="0">
              <a:latin typeface="Century Gothic" panose="020B0502020202020204" pitchFamily="34" charset="0"/>
            </a:endParaRPr>
          </a:p>
          <a:p>
            <a:pPr marL="285750" indent="-285750" algn="just">
              <a:buFont typeface="Arial" panose="020B0604020202020204" pitchFamily="34" charset="0"/>
              <a:buChar char="•"/>
            </a:pPr>
            <a:r>
              <a:rPr lang="en-AU" dirty="0">
                <a:latin typeface="Century Gothic" panose="020B0502020202020204" pitchFamily="34" charset="0"/>
              </a:rPr>
              <a:t>Utilising technology to enable collaboration of a diverse range of participants with meetings attended by those from Melbourne to Orbost and beyond</a:t>
            </a:r>
          </a:p>
          <a:p>
            <a:pPr algn="just"/>
            <a:endParaRPr lang="en-AU"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6943726" y="4729163"/>
            <a:ext cx="2821598" cy="1884270"/>
          </a:xfrm>
          <a:prstGeom prst="rect">
            <a:avLst/>
          </a:prstGeom>
        </p:spPr>
      </p:pic>
    </p:spTree>
    <p:extLst>
      <p:ext uri="{BB962C8B-B14F-4D97-AF65-F5344CB8AC3E}">
        <p14:creationId xmlns:p14="http://schemas.microsoft.com/office/powerpoint/2010/main" val="847225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132" y="1107999"/>
            <a:ext cx="8180173" cy="523220"/>
          </a:xfrm>
          <a:prstGeom prst="rect">
            <a:avLst/>
          </a:prstGeom>
          <a:noFill/>
        </p:spPr>
        <p:txBody>
          <a:bodyPr wrap="square" rtlCol="0">
            <a:spAutoFit/>
          </a:bodyPr>
          <a:lstStyle/>
          <a:p>
            <a:pPr algn="ctr"/>
            <a:r>
              <a:rPr lang="en-AU" sz="2800" b="1" dirty="0">
                <a:solidFill>
                  <a:srgbClr val="FA8D3D"/>
                </a:solidFill>
                <a:latin typeface="Century Gothic" panose="020B0502020202020204" pitchFamily="34" charset="0"/>
              </a:rPr>
              <a:t>Key achievements</a:t>
            </a:r>
          </a:p>
        </p:txBody>
      </p:sp>
      <p:sp>
        <p:nvSpPr>
          <p:cNvPr id="4" name="TextBox 3"/>
          <p:cNvSpPr txBox="1"/>
          <p:nvPr/>
        </p:nvSpPr>
        <p:spPr>
          <a:xfrm>
            <a:off x="2135331" y="1773603"/>
            <a:ext cx="8326583" cy="4770537"/>
          </a:xfrm>
          <a:prstGeom prst="rect">
            <a:avLst/>
          </a:prstGeom>
          <a:noFill/>
        </p:spPr>
        <p:txBody>
          <a:bodyPr wrap="square" rtlCol="0">
            <a:spAutoFit/>
          </a:bodyPr>
          <a:lstStyle/>
          <a:p>
            <a:pPr marL="285750" lvl="0" indent="-285750" algn="just">
              <a:buFont typeface="Arial" panose="020B0604020202020204" pitchFamily="34" charset="0"/>
              <a:buChar char="•"/>
            </a:pPr>
            <a:r>
              <a:rPr lang="en-AU" sz="1600" dirty="0">
                <a:latin typeface="Century Gothic" panose="020B0502020202020204" pitchFamily="34" charset="0"/>
              </a:rPr>
              <a:t>Identified areas for improvement in the local person’s eye care journey</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Raised the profile of diabetes and diabetes related eye exams with local practitioners</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Contributed to conversations about service coordination between Aboriginal and mainstream </a:t>
            </a:r>
            <a:r>
              <a:rPr lang="en-AU" sz="1600" dirty="0" smtClean="0">
                <a:latin typeface="Century Gothic" panose="020B0502020202020204" pitchFamily="34" charset="0"/>
              </a:rPr>
              <a:t>services</a:t>
            </a:r>
            <a:endParaRPr lang="en-AU" sz="1600" dirty="0">
              <a:latin typeface="Century Gothic" panose="020B0502020202020204" pitchFamily="34" charset="0"/>
            </a:endParaRP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Have brought ocular injections to Bairnsdale – enabling people to access a local service instead of traveling to broader Gippsland or Melbourne.</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Supported local eye health promotion </a:t>
            </a:r>
            <a:r>
              <a:rPr lang="en-AU" sz="1600" dirty="0" smtClean="0">
                <a:latin typeface="Century Gothic" panose="020B0502020202020204" pitchFamily="34" charset="0"/>
              </a:rPr>
              <a:t>events</a:t>
            </a:r>
            <a:endParaRPr lang="en-AU" sz="1600" dirty="0">
              <a:latin typeface="Century Gothic" panose="020B0502020202020204" pitchFamily="34" charset="0"/>
            </a:endParaRP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Developed local resources with local Aboriginal people on them</a:t>
            </a:r>
          </a:p>
          <a:p>
            <a:pPr marL="285750" lvl="0" indent="-285750" algn="just">
              <a:buFont typeface="Arial" panose="020B0604020202020204" pitchFamily="34" charset="0"/>
              <a:buChar char="•"/>
            </a:pPr>
            <a:endParaRPr lang="en-AU" sz="1600" dirty="0">
              <a:latin typeface="Century Gothic" panose="020B0502020202020204" pitchFamily="34" charset="0"/>
            </a:endParaRPr>
          </a:p>
          <a:p>
            <a:pPr marL="285750" lvl="0" indent="-285750" algn="just">
              <a:buFont typeface="Arial" panose="020B0604020202020204" pitchFamily="34" charset="0"/>
              <a:buChar char="•"/>
            </a:pPr>
            <a:r>
              <a:rPr lang="en-AU" sz="1600" dirty="0">
                <a:latin typeface="Century Gothic" panose="020B0502020202020204" pitchFamily="34" charset="0"/>
              </a:rPr>
              <a:t>Supported local Aboriginal health organisations who have recently received retinopathy camera to screen people</a:t>
            </a:r>
          </a:p>
          <a:p>
            <a:pPr marL="285750" lvl="0" indent="-285750" algn="just">
              <a:buFont typeface="Arial" panose="020B0604020202020204" pitchFamily="34" charset="0"/>
              <a:buChar char="•"/>
            </a:pPr>
            <a:endParaRPr lang="en-AU" sz="1600" dirty="0"/>
          </a:p>
          <a:p>
            <a:pPr marL="285750" lvl="0" indent="-285750" algn="just">
              <a:buFont typeface="Arial" panose="020B0604020202020204" pitchFamily="34" charset="0"/>
              <a:buChar char="•"/>
            </a:pPr>
            <a:r>
              <a:rPr lang="en-AU" sz="1600" dirty="0"/>
              <a:t>Presented at Alice Springs Close the Gap for Vision 2019 Conference</a:t>
            </a:r>
          </a:p>
        </p:txBody>
      </p:sp>
    </p:spTree>
    <p:extLst>
      <p:ext uri="{BB962C8B-B14F-4D97-AF65-F5344CB8AC3E}">
        <p14:creationId xmlns:p14="http://schemas.microsoft.com/office/powerpoint/2010/main" val="3498362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829</TotalTime>
  <Words>1751</Words>
  <Application>Microsoft Office PowerPoint</Application>
  <PresentationFormat>Widescreen</PresentationFormat>
  <Paragraphs>233</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Century Gothic</vt:lpstr>
      <vt:lpstr>Vapor Trail</vt:lpstr>
      <vt:lpstr>Closing the Gap for Aboriginal Eye Health in East Gippsland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Gippsland Health Alliance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Jaquie Nethercote</dc:creator>
  <cp:lastModifiedBy>Jaquie Nethercote</cp:lastModifiedBy>
  <cp:revision>57</cp:revision>
  <cp:lastPrinted>2019-09-23T00:04:02Z</cp:lastPrinted>
  <dcterms:created xsi:type="dcterms:W3CDTF">2019-09-11T01:35:46Z</dcterms:created>
  <dcterms:modified xsi:type="dcterms:W3CDTF">2019-09-23T03:10:52Z</dcterms:modified>
</cp:coreProperties>
</file>